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4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56" r:id="rId5"/>
    <p:sldId id="312" r:id="rId6"/>
    <p:sldId id="362" r:id="rId7"/>
    <p:sldId id="258" r:id="rId8"/>
    <p:sldId id="272" r:id="rId9"/>
    <p:sldId id="273" r:id="rId10"/>
    <p:sldId id="316" r:id="rId11"/>
    <p:sldId id="274" r:id="rId12"/>
    <p:sldId id="315" r:id="rId13"/>
    <p:sldId id="306" r:id="rId14"/>
    <p:sldId id="363" r:id="rId15"/>
    <p:sldId id="317" r:id="rId16"/>
    <p:sldId id="364" r:id="rId17"/>
    <p:sldId id="283" r:id="rId18"/>
    <p:sldId id="318" r:id="rId19"/>
  </p:sldIdLst>
  <p:sldSz cx="12188825" cy="6858000"/>
  <p:notesSz cx="6881813" cy="92964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3" pos="38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928" userDrawn="1">
          <p15:clr>
            <a:srgbClr val="A4A3A4"/>
          </p15:clr>
        </p15:guide>
        <p15:guide id="2" pos="216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notes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802" autoAdjust="0"/>
    <p:restoredTop sz="77767" autoAdjust="0"/>
  </p:normalViewPr>
  <p:slideViewPr>
    <p:cSldViewPr>
      <p:cViewPr>
        <p:scale>
          <a:sx n="125" d="100"/>
          <a:sy n="125" d="100"/>
        </p:scale>
        <p:origin x="-2808" y="-552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182"/>
    </p:cViewPr>
  </p:sorterViewPr>
  <p:notesViewPr>
    <p:cSldViewPr showGuides="1">
      <p:cViewPr>
        <p:scale>
          <a:sx n="155" d="100"/>
          <a:sy n="155" d="100"/>
        </p:scale>
        <p:origin x="3264" y="-40"/>
      </p:cViewPr>
      <p:guideLst>
        <p:guide orient="horz" pos="2928"/>
        <p:guide pos="216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20" Type="http://schemas.openxmlformats.org/officeDocument/2006/relationships/notesMaster" Target="notesMasters/notesMaster1.xml"/><Relationship Id="rId21" Type="http://schemas.openxmlformats.org/officeDocument/2006/relationships/handoutMaster" Target="handoutMasters/handoutMaster1.xml"/><Relationship Id="rId22" Type="http://schemas.openxmlformats.org/officeDocument/2006/relationships/printerSettings" Target="printerSettings/printerSettings1.bin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C1E824-4431-4AC3-AF21-DB51823EB5A9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FC3AE2E-94C7-4E22-9DF2-5D4596DA1653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Competitive Advantage</a:t>
          </a:r>
          <a:endParaRPr lang="en-US" dirty="0">
            <a:solidFill>
              <a:schemeClr val="bg1"/>
            </a:solidFill>
          </a:endParaRPr>
        </a:p>
      </dgm:t>
    </dgm:pt>
    <dgm:pt modelId="{33A4468F-08A2-4265-8050-BEB1F858F30C}" type="parTrans" cxnId="{B4BF903A-BC60-48D1-BFF9-FA247ED05F4A}">
      <dgm:prSet/>
      <dgm:spPr/>
      <dgm:t>
        <a:bodyPr/>
        <a:lstStyle/>
        <a:p>
          <a:endParaRPr lang="en-US"/>
        </a:p>
      </dgm:t>
    </dgm:pt>
    <dgm:pt modelId="{7BCB284F-E89F-4449-B71B-C235C2CD41F3}" type="sibTrans" cxnId="{B4BF903A-BC60-48D1-BFF9-FA247ED05F4A}">
      <dgm:prSet/>
      <dgm:spPr/>
      <dgm:t>
        <a:bodyPr/>
        <a:lstStyle/>
        <a:p>
          <a:endParaRPr lang="en-US"/>
        </a:p>
      </dgm:t>
    </dgm:pt>
    <dgm:pt modelId="{A09FCB90-C3D4-4204-AE44-A5B43AD2CAD9}">
      <dgm:prSet phldrT="[Text]"/>
      <dgm:spPr>
        <a:solidFill>
          <a:schemeClr val="accent2">
            <a:lumMod val="60000"/>
            <a:lumOff val="40000"/>
            <a:alpha val="50000"/>
          </a:schemeClr>
        </a:solidFill>
      </dgm:spPr>
      <dgm:t>
        <a:bodyPr/>
        <a:lstStyle/>
        <a:p>
          <a:r>
            <a:rPr lang="en-US" dirty="0" smtClean="0">
              <a:solidFill>
                <a:schemeClr val="accent2"/>
              </a:solidFill>
            </a:rPr>
            <a:t>Strengths</a:t>
          </a:r>
          <a:endParaRPr lang="en-US" dirty="0">
            <a:solidFill>
              <a:schemeClr val="accent2"/>
            </a:solidFill>
          </a:endParaRPr>
        </a:p>
      </dgm:t>
    </dgm:pt>
    <dgm:pt modelId="{79CEABD4-6B3B-4601-B5DD-342C13E4E32C}" type="parTrans" cxnId="{DDAF59E9-F3F7-41FA-902D-9E3E26DFA59A}">
      <dgm:prSet/>
      <dgm:spPr/>
      <dgm:t>
        <a:bodyPr/>
        <a:lstStyle/>
        <a:p>
          <a:endParaRPr lang="en-US"/>
        </a:p>
      </dgm:t>
    </dgm:pt>
    <dgm:pt modelId="{4AE34CBE-1024-4BAD-BF1A-931D2E660185}" type="sibTrans" cxnId="{DDAF59E9-F3F7-41FA-902D-9E3E26DFA59A}">
      <dgm:prSet/>
      <dgm:spPr/>
      <dgm:t>
        <a:bodyPr/>
        <a:lstStyle/>
        <a:p>
          <a:endParaRPr lang="en-US"/>
        </a:p>
      </dgm:t>
    </dgm:pt>
    <dgm:pt modelId="{C212781C-C93F-40C3-B3F9-E3111BFE22CE}">
      <dgm:prSet phldrT="[Text]"/>
      <dgm:spPr>
        <a:solidFill>
          <a:schemeClr val="accent2">
            <a:lumMod val="60000"/>
            <a:lumOff val="40000"/>
            <a:alpha val="50000"/>
          </a:schemeClr>
        </a:solidFill>
      </dgm:spPr>
      <dgm:t>
        <a:bodyPr/>
        <a:lstStyle/>
        <a:p>
          <a:r>
            <a:rPr lang="en-US" dirty="0" smtClean="0">
              <a:solidFill>
                <a:schemeClr val="accent2"/>
              </a:solidFill>
            </a:rPr>
            <a:t>Weaknesses</a:t>
          </a:r>
          <a:endParaRPr lang="en-US" dirty="0">
            <a:solidFill>
              <a:schemeClr val="accent2"/>
            </a:solidFill>
          </a:endParaRPr>
        </a:p>
      </dgm:t>
    </dgm:pt>
    <dgm:pt modelId="{B9DD78C0-9F3A-425E-8417-0044863D035B}" type="parTrans" cxnId="{AA5EED73-A298-47B8-ABD6-699841C67E88}">
      <dgm:prSet/>
      <dgm:spPr/>
      <dgm:t>
        <a:bodyPr/>
        <a:lstStyle/>
        <a:p>
          <a:endParaRPr lang="en-US"/>
        </a:p>
      </dgm:t>
    </dgm:pt>
    <dgm:pt modelId="{103E7046-B1FA-42B6-A9CB-DFC21BB42474}" type="sibTrans" cxnId="{AA5EED73-A298-47B8-ABD6-699841C67E88}">
      <dgm:prSet/>
      <dgm:spPr/>
      <dgm:t>
        <a:bodyPr/>
        <a:lstStyle/>
        <a:p>
          <a:endParaRPr lang="en-US"/>
        </a:p>
      </dgm:t>
    </dgm:pt>
    <dgm:pt modelId="{125159EF-7C68-4C92-87AC-11F97D1ED869}">
      <dgm:prSet phldrT="[Text]"/>
      <dgm:spPr>
        <a:solidFill>
          <a:schemeClr val="accent2">
            <a:lumMod val="60000"/>
            <a:lumOff val="40000"/>
            <a:alpha val="50000"/>
          </a:schemeClr>
        </a:solidFill>
      </dgm:spPr>
      <dgm:t>
        <a:bodyPr/>
        <a:lstStyle/>
        <a:p>
          <a:r>
            <a:rPr lang="en-US" dirty="0" smtClean="0">
              <a:solidFill>
                <a:schemeClr val="accent2"/>
              </a:solidFill>
            </a:rPr>
            <a:t>Opportunities </a:t>
          </a:r>
          <a:endParaRPr lang="en-US" dirty="0">
            <a:solidFill>
              <a:schemeClr val="accent2"/>
            </a:solidFill>
          </a:endParaRPr>
        </a:p>
      </dgm:t>
    </dgm:pt>
    <dgm:pt modelId="{86ECEF8E-6375-48A8-9E54-62199F07A2C9}" type="parTrans" cxnId="{998EBBAE-CC7D-4175-872D-D090B11F1EB3}">
      <dgm:prSet/>
      <dgm:spPr/>
      <dgm:t>
        <a:bodyPr/>
        <a:lstStyle/>
        <a:p>
          <a:endParaRPr lang="en-US"/>
        </a:p>
      </dgm:t>
    </dgm:pt>
    <dgm:pt modelId="{8EA266A5-E006-4EF1-AF34-092539D21E6E}" type="sibTrans" cxnId="{998EBBAE-CC7D-4175-872D-D090B11F1EB3}">
      <dgm:prSet/>
      <dgm:spPr/>
      <dgm:t>
        <a:bodyPr/>
        <a:lstStyle/>
        <a:p>
          <a:endParaRPr lang="en-US"/>
        </a:p>
      </dgm:t>
    </dgm:pt>
    <dgm:pt modelId="{AED262E5-3129-450A-BFDE-DB8A534B52CF}">
      <dgm:prSet phldrT="[Text]"/>
      <dgm:spPr>
        <a:solidFill>
          <a:schemeClr val="accent2">
            <a:lumMod val="60000"/>
            <a:lumOff val="40000"/>
            <a:alpha val="50000"/>
          </a:schemeClr>
        </a:solidFill>
      </dgm:spPr>
      <dgm:t>
        <a:bodyPr/>
        <a:lstStyle/>
        <a:p>
          <a:r>
            <a:rPr lang="en-US" dirty="0" smtClean="0">
              <a:solidFill>
                <a:schemeClr val="accent2"/>
              </a:solidFill>
            </a:rPr>
            <a:t>Threats</a:t>
          </a:r>
          <a:endParaRPr lang="en-US" dirty="0">
            <a:solidFill>
              <a:schemeClr val="accent2"/>
            </a:solidFill>
          </a:endParaRPr>
        </a:p>
      </dgm:t>
    </dgm:pt>
    <dgm:pt modelId="{A0A9D377-4FD0-44BF-805C-673E2CBA662C}" type="parTrans" cxnId="{337739C2-65EB-4984-B090-FB49286F87E4}">
      <dgm:prSet/>
      <dgm:spPr/>
      <dgm:t>
        <a:bodyPr/>
        <a:lstStyle/>
        <a:p>
          <a:endParaRPr lang="en-US"/>
        </a:p>
      </dgm:t>
    </dgm:pt>
    <dgm:pt modelId="{D39364D7-26ED-448A-8A65-ABBDDBD1EBA0}" type="sibTrans" cxnId="{337739C2-65EB-4984-B090-FB49286F87E4}">
      <dgm:prSet/>
      <dgm:spPr/>
      <dgm:t>
        <a:bodyPr/>
        <a:lstStyle/>
        <a:p>
          <a:endParaRPr lang="en-US"/>
        </a:p>
      </dgm:t>
    </dgm:pt>
    <dgm:pt modelId="{EDCAC536-841A-4417-833A-F663C8FFAF09}" type="pres">
      <dgm:prSet presAssocID="{6FC1E824-4431-4AC3-AF21-DB51823EB5A9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DCCA36C-4371-43AA-8E75-A3A846236A24}" type="pres">
      <dgm:prSet presAssocID="{6FC1E824-4431-4AC3-AF21-DB51823EB5A9}" presName="matrix" presStyleCnt="0"/>
      <dgm:spPr/>
    </dgm:pt>
    <dgm:pt modelId="{A4C9DFE7-2014-40A4-8239-CEA27F68A080}" type="pres">
      <dgm:prSet presAssocID="{6FC1E824-4431-4AC3-AF21-DB51823EB5A9}" presName="tile1" presStyleLbl="node1" presStyleIdx="0" presStyleCnt="4"/>
      <dgm:spPr/>
      <dgm:t>
        <a:bodyPr/>
        <a:lstStyle/>
        <a:p>
          <a:endParaRPr lang="en-US"/>
        </a:p>
      </dgm:t>
    </dgm:pt>
    <dgm:pt modelId="{036C383A-FF4B-4BB7-981B-9C2166B5CCC7}" type="pres">
      <dgm:prSet presAssocID="{6FC1E824-4431-4AC3-AF21-DB51823EB5A9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B3408C-9028-4F41-924D-656B2143020A}" type="pres">
      <dgm:prSet presAssocID="{6FC1E824-4431-4AC3-AF21-DB51823EB5A9}" presName="tile2" presStyleLbl="node1" presStyleIdx="1" presStyleCnt="4"/>
      <dgm:spPr/>
      <dgm:t>
        <a:bodyPr/>
        <a:lstStyle/>
        <a:p>
          <a:endParaRPr lang="en-US"/>
        </a:p>
      </dgm:t>
    </dgm:pt>
    <dgm:pt modelId="{404967D9-F9F2-4130-9823-CC772AD9B5E6}" type="pres">
      <dgm:prSet presAssocID="{6FC1E824-4431-4AC3-AF21-DB51823EB5A9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AAABE3-199E-4EA2-8D27-690C3CBA1433}" type="pres">
      <dgm:prSet presAssocID="{6FC1E824-4431-4AC3-AF21-DB51823EB5A9}" presName="tile3" presStyleLbl="node1" presStyleIdx="2" presStyleCnt="4"/>
      <dgm:spPr/>
      <dgm:t>
        <a:bodyPr/>
        <a:lstStyle/>
        <a:p>
          <a:endParaRPr lang="en-US"/>
        </a:p>
      </dgm:t>
    </dgm:pt>
    <dgm:pt modelId="{9A8A87DF-4538-404C-AFCF-59E25828F71B}" type="pres">
      <dgm:prSet presAssocID="{6FC1E824-4431-4AC3-AF21-DB51823EB5A9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52F3E7-1958-4011-B966-CDB04264998B}" type="pres">
      <dgm:prSet presAssocID="{6FC1E824-4431-4AC3-AF21-DB51823EB5A9}" presName="tile4" presStyleLbl="node1" presStyleIdx="3" presStyleCnt="4"/>
      <dgm:spPr/>
      <dgm:t>
        <a:bodyPr/>
        <a:lstStyle/>
        <a:p>
          <a:endParaRPr lang="en-US"/>
        </a:p>
      </dgm:t>
    </dgm:pt>
    <dgm:pt modelId="{799DDDD9-3DC1-4279-923F-8F38535B8AD4}" type="pres">
      <dgm:prSet presAssocID="{6FC1E824-4431-4AC3-AF21-DB51823EB5A9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1D1BCB0-68D3-4CC7-A325-BDD210D27C06}" type="pres">
      <dgm:prSet presAssocID="{6FC1E824-4431-4AC3-AF21-DB51823EB5A9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998EBBAE-CC7D-4175-872D-D090B11F1EB3}" srcId="{FFC3AE2E-94C7-4E22-9DF2-5D4596DA1653}" destId="{125159EF-7C68-4C92-87AC-11F97D1ED869}" srcOrd="2" destOrd="0" parTransId="{86ECEF8E-6375-48A8-9E54-62199F07A2C9}" sibTransId="{8EA266A5-E006-4EF1-AF34-092539D21E6E}"/>
    <dgm:cxn modelId="{7BF83C4A-9ADF-4E60-B8C0-E4A839EBCB3F}" type="presOf" srcId="{FFC3AE2E-94C7-4E22-9DF2-5D4596DA1653}" destId="{51D1BCB0-68D3-4CC7-A325-BDD210D27C06}" srcOrd="0" destOrd="0" presId="urn:microsoft.com/office/officeart/2005/8/layout/matrix1"/>
    <dgm:cxn modelId="{47E8B80D-787D-4059-9C10-C64578EF2552}" type="presOf" srcId="{6FC1E824-4431-4AC3-AF21-DB51823EB5A9}" destId="{EDCAC536-841A-4417-833A-F663C8FFAF09}" srcOrd="0" destOrd="0" presId="urn:microsoft.com/office/officeart/2005/8/layout/matrix1"/>
    <dgm:cxn modelId="{95D1CDB0-C109-4102-9749-DF4867CD8CB0}" type="presOf" srcId="{AED262E5-3129-450A-BFDE-DB8A534B52CF}" destId="{7752F3E7-1958-4011-B966-CDB04264998B}" srcOrd="0" destOrd="0" presId="urn:microsoft.com/office/officeart/2005/8/layout/matrix1"/>
    <dgm:cxn modelId="{DED9826E-3196-4532-9857-4138D01A8640}" type="presOf" srcId="{125159EF-7C68-4C92-87AC-11F97D1ED869}" destId="{77AAABE3-199E-4EA2-8D27-690C3CBA1433}" srcOrd="0" destOrd="0" presId="urn:microsoft.com/office/officeart/2005/8/layout/matrix1"/>
    <dgm:cxn modelId="{337739C2-65EB-4984-B090-FB49286F87E4}" srcId="{FFC3AE2E-94C7-4E22-9DF2-5D4596DA1653}" destId="{AED262E5-3129-450A-BFDE-DB8A534B52CF}" srcOrd="3" destOrd="0" parTransId="{A0A9D377-4FD0-44BF-805C-673E2CBA662C}" sibTransId="{D39364D7-26ED-448A-8A65-ABBDDBD1EBA0}"/>
    <dgm:cxn modelId="{DDAF59E9-F3F7-41FA-902D-9E3E26DFA59A}" srcId="{FFC3AE2E-94C7-4E22-9DF2-5D4596DA1653}" destId="{A09FCB90-C3D4-4204-AE44-A5B43AD2CAD9}" srcOrd="0" destOrd="0" parTransId="{79CEABD4-6B3B-4601-B5DD-342C13E4E32C}" sibTransId="{4AE34CBE-1024-4BAD-BF1A-931D2E660185}"/>
    <dgm:cxn modelId="{E6215DC5-120A-4874-95F0-11567899A459}" type="presOf" srcId="{A09FCB90-C3D4-4204-AE44-A5B43AD2CAD9}" destId="{036C383A-FF4B-4BB7-981B-9C2166B5CCC7}" srcOrd="1" destOrd="0" presId="urn:microsoft.com/office/officeart/2005/8/layout/matrix1"/>
    <dgm:cxn modelId="{9D517D02-5C61-4876-94E5-7FBC98476A01}" type="presOf" srcId="{C212781C-C93F-40C3-B3F9-E3111BFE22CE}" destId="{404967D9-F9F2-4130-9823-CC772AD9B5E6}" srcOrd="1" destOrd="0" presId="urn:microsoft.com/office/officeart/2005/8/layout/matrix1"/>
    <dgm:cxn modelId="{E3587C3E-8F6F-440F-8331-7E0F93B1DA1A}" type="presOf" srcId="{C212781C-C93F-40C3-B3F9-E3111BFE22CE}" destId="{5AB3408C-9028-4F41-924D-656B2143020A}" srcOrd="0" destOrd="0" presId="urn:microsoft.com/office/officeart/2005/8/layout/matrix1"/>
    <dgm:cxn modelId="{693E2386-7463-4CB3-9B64-88B4C26F208C}" type="presOf" srcId="{A09FCB90-C3D4-4204-AE44-A5B43AD2CAD9}" destId="{A4C9DFE7-2014-40A4-8239-CEA27F68A080}" srcOrd="0" destOrd="0" presId="urn:microsoft.com/office/officeart/2005/8/layout/matrix1"/>
    <dgm:cxn modelId="{AA5EED73-A298-47B8-ABD6-699841C67E88}" srcId="{FFC3AE2E-94C7-4E22-9DF2-5D4596DA1653}" destId="{C212781C-C93F-40C3-B3F9-E3111BFE22CE}" srcOrd="1" destOrd="0" parTransId="{B9DD78C0-9F3A-425E-8417-0044863D035B}" sibTransId="{103E7046-B1FA-42B6-A9CB-DFC21BB42474}"/>
    <dgm:cxn modelId="{EF715370-C093-40A8-A7BC-C981579430E5}" type="presOf" srcId="{AED262E5-3129-450A-BFDE-DB8A534B52CF}" destId="{799DDDD9-3DC1-4279-923F-8F38535B8AD4}" srcOrd="1" destOrd="0" presId="urn:microsoft.com/office/officeart/2005/8/layout/matrix1"/>
    <dgm:cxn modelId="{B4BF903A-BC60-48D1-BFF9-FA247ED05F4A}" srcId="{6FC1E824-4431-4AC3-AF21-DB51823EB5A9}" destId="{FFC3AE2E-94C7-4E22-9DF2-5D4596DA1653}" srcOrd="0" destOrd="0" parTransId="{33A4468F-08A2-4265-8050-BEB1F858F30C}" sibTransId="{7BCB284F-E89F-4449-B71B-C235C2CD41F3}"/>
    <dgm:cxn modelId="{11F8CC6D-AE85-43E1-8350-976F60573794}" type="presOf" srcId="{125159EF-7C68-4C92-87AC-11F97D1ED869}" destId="{9A8A87DF-4538-404C-AFCF-59E25828F71B}" srcOrd="1" destOrd="0" presId="urn:microsoft.com/office/officeart/2005/8/layout/matrix1"/>
    <dgm:cxn modelId="{A74764BB-8EE4-4171-BE00-8FCD642B967C}" type="presParOf" srcId="{EDCAC536-841A-4417-833A-F663C8FFAF09}" destId="{7DCCA36C-4371-43AA-8E75-A3A846236A24}" srcOrd="0" destOrd="0" presId="urn:microsoft.com/office/officeart/2005/8/layout/matrix1"/>
    <dgm:cxn modelId="{5E587E72-AE15-40A9-92F8-FCB2C8315909}" type="presParOf" srcId="{7DCCA36C-4371-43AA-8E75-A3A846236A24}" destId="{A4C9DFE7-2014-40A4-8239-CEA27F68A080}" srcOrd="0" destOrd="0" presId="urn:microsoft.com/office/officeart/2005/8/layout/matrix1"/>
    <dgm:cxn modelId="{FB5D294E-5A83-47A6-916D-3BD1A226D819}" type="presParOf" srcId="{7DCCA36C-4371-43AA-8E75-A3A846236A24}" destId="{036C383A-FF4B-4BB7-981B-9C2166B5CCC7}" srcOrd="1" destOrd="0" presId="urn:microsoft.com/office/officeart/2005/8/layout/matrix1"/>
    <dgm:cxn modelId="{73E9C2EA-EEA8-4071-B083-2F4CE47C8253}" type="presParOf" srcId="{7DCCA36C-4371-43AA-8E75-A3A846236A24}" destId="{5AB3408C-9028-4F41-924D-656B2143020A}" srcOrd="2" destOrd="0" presId="urn:microsoft.com/office/officeart/2005/8/layout/matrix1"/>
    <dgm:cxn modelId="{D4A55C06-E01A-40C9-8E83-F2230B6A1AC3}" type="presParOf" srcId="{7DCCA36C-4371-43AA-8E75-A3A846236A24}" destId="{404967D9-F9F2-4130-9823-CC772AD9B5E6}" srcOrd="3" destOrd="0" presId="urn:microsoft.com/office/officeart/2005/8/layout/matrix1"/>
    <dgm:cxn modelId="{C235AD7B-233C-4BB4-8382-D425288AB70B}" type="presParOf" srcId="{7DCCA36C-4371-43AA-8E75-A3A846236A24}" destId="{77AAABE3-199E-4EA2-8D27-690C3CBA1433}" srcOrd="4" destOrd="0" presId="urn:microsoft.com/office/officeart/2005/8/layout/matrix1"/>
    <dgm:cxn modelId="{834F8E12-FFFE-4DC4-9FEE-56B17F5FD745}" type="presParOf" srcId="{7DCCA36C-4371-43AA-8E75-A3A846236A24}" destId="{9A8A87DF-4538-404C-AFCF-59E25828F71B}" srcOrd="5" destOrd="0" presId="urn:microsoft.com/office/officeart/2005/8/layout/matrix1"/>
    <dgm:cxn modelId="{9ADD2727-BCB2-4244-BBFC-C7DB1F88D1AF}" type="presParOf" srcId="{7DCCA36C-4371-43AA-8E75-A3A846236A24}" destId="{7752F3E7-1958-4011-B966-CDB04264998B}" srcOrd="6" destOrd="0" presId="urn:microsoft.com/office/officeart/2005/8/layout/matrix1"/>
    <dgm:cxn modelId="{FFD82262-DB35-429C-A18F-DDE67AC1E5CB}" type="presParOf" srcId="{7DCCA36C-4371-43AA-8E75-A3A846236A24}" destId="{799DDDD9-3DC1-4279-923F-8F38535B8AD4}" srcOrd="7" destOrd="0" presId="urn:microsoft.com/office/officeart/2005/8/layout/matrix1"/>
    <dgm:cxn modelId="{124AB02C-41E8-48A8-9B6A-767E482F1B7E}" type="presParOf" srcId="{EDCAC536-841A-4417-833A-F663C8FFAF09}" destId="{51D1BCB0-68D3-4CC7-A325-BDD210D27C06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C9DFE7-2014-40A4-8239-CEA27F68A080}">
      <dsp:nvSpPr>
        <dsp:cNvPr id="0" name=""/>
        <dsp:cNvSpPr/>
      </dsp:nvSpPr>
      <dsp:spPr>
        <a:xfrm rot="16200000">
          <a:off x="894953" y="-894953"/>
          <a:ext cx="2286000" cy="4075906"/>
        </a:xfrm>
        <a:prstGeom prst="round1Rect">
          <a:avLst/>
        </a:prstGeom>
        <a:solidFill>
          <a:schemeClr val="accent2">
            <a:lumMod val="60000"/>
            <a:lumOff val="40000"/>
            <a:alpha val="5000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>
              <a:solidFill>
                <a:schemeClr val="accent2"/>
              </a:solidFill>
            </a:rPr>
            <a:t>Strengths</a:t>
          </a:r>
          <a:endParaRPr lang="en-US" sz="2900" kern="1200" dirty="0">
            <a:solidFill>
              <a:schemeClr val="accent2"/>
            </a:solidFill>
          </a:endParaRPr>
        </a:p>
      </dsp:txBody>
      <dsp:txXfrm rot="5400000">
        <a:off x="0" y="0"/>
        <a:ext cx="4075906" cy="1714500"/>
      </dsp:txXfrm>
    </dsp:sp>
    <dsp:sp modelId="{5AB3408C-9028-4F41-924D-656B2143020A}">
      <dsp:nvSpPr>
        <dsp:cNvPr id="0" name=""/>
        <dsp:cNvSpPr/>
      </dsp:nvSpPr>
      <dsp:spPr>
        <a:xfrm>
          <a:off x="4075906" y="0"/>
          <a:ext cx="4075906" cy="2286000"/>
        </a:xfrm>
        <a:prstGeom prst="round1Rect">
          <a:avLst/>
        </a:prstGeom>
        <a:solidFill>
          <a:schemeClr val="accent2">
            <a:lumMod val="60000"/>
            <a:lumOff val="40000"/>
            <a:alpha val="5000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>
              <a:solidFill>
                <a:schemeClr val="accent2"/>
              </a:solidFill>
            </a:rPr>
            <a:t>Weaknesses</a:t>
          </a:r>
          <a:endParaRPr lang="en-US" sz="2900" kern="1200" dirty="0">
            <a:solidFill>
              <a:schemeClr val="accent2"/>
            </a:solidFill>
          </a:endParaRPr>
        </a:p>
      </dsp:txBody>
      <dsp:txXfrm>
        <a:off x="4075906" y="0"/>
        <a:ext cx="4075906" cy="1714500"/>
      </dsp:txXfrm>
    </dsp:sp>
    <dsp:sp modelId="{77AAABE3-199E-4EA2-8D27-690C3CBA1433}">
      <dsp:nvSpPr>
        <dsp:cNvPr id="0" name=""/>
        <dsp:cNvSpPr/>
      </dsp:nvSpPr>
      <dsp:spPr>
        <a:xfrm rot="10800000">
          <a:off x="0" y="2286000"/>
          <a:ext cx="4075906" cy="2286000"/>
        </a:xfrm>
        <a:prstGeom prst="round1Rect">
          <a:avLst/>
        </a:prstGeom>
        <a:solidFill>
          <a:schemeClr val="accent2">
            <a:lumMod val="60000"/>
            <a:lumOff val="40000"/>
            <a:alpha val="5000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>
              <a:solidFill>
                <a:schemeClr val="accent2"/>
              </a:solidFill>
            </a:rPr>
            <a:t>Opportunities </a:t>
          </a:r>
          <a:endParaRPr lang="en-US" sz="2900" kern="1200" dirty="0">
            <a:solidFill>
              <a:schemeClr val="accent2"/>
            </a:solidFill>
          </a:endParaRPr>
        </a:p>
      </dsp:txBody>
      <dsp:txXfrm rot="10800000">
        <a:off x="0" y="2857500"/>
        <a:ext cx="4075906" cy="1714500"/>
      </dsp:txXfrm>
    </dsp:sp>
    <dsp:sp modelId="{7752F3E7-1958-4011-B966-CDB04264998B}">
      <dsp:nvSpPr>
        <dsp:cNvPr id="0" name=""/>
        <dsp:cNvSpPr/>
      </dsp:nvSpPr>
      <dsp:spPr>
        <a:xfrm rot="5400000">
          <a:off x="4970859" y="1391046"/>
          <a:ext cx="2286000" cy="4075906"/>
        </a:xfrm>
        <a:prstGeom prst="round1Rect">
          <a:avLst/>
        </a:prstGeom>
        <a:solidFill>
          <a:schemeClr val="accent2">
            <a:lumMod val="60000"/>
            <a:lumOff val="40000"/>
            <a:alpha val="5000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>
              <a:solidFill>
                <a:schemeClr val="accent2"/>
              </a:solidFill>
            </a:rPr>
            <a:t>Threats</a:t>
          </a:r>
          <a:endParaRPr lang="en-US" sz="2900" kern="1200" dirty="0">
            <a:solidFill>
              <a:schemeClr val="accent2"/>
            </a:solidFill>
          </a:endParaRPr>
        </a:p>
      </dsp:txBody>
      <dsp:txXfrm rot="-5400000">
        <a:off x="4075906" y="2857499"/>
        <a:ext cx="4075906" cy="1714500"/>
      </dsp:txXfrm>
    </dsp:sp>
    <dsp:sp modelId="{51D1BCB0-68D3-4CC7-A325-BDD210D27C06}">
      <dsp:nvSpPr>
        <dsp:cNvPr id="0" name=""/>
        <dsp:cNvSpPr/>
      </dsp:nvSpPr>
      <dsp:spPr>
        <a:xfrm>
          <a:off x="2853134" y="1714500"/>
          <a:ext cx="2445543" cy="1143000"/>
        </a:xfrm>
        <a:prstGeom prst="roundRect">
          <a:avLst/>
        </a:prstGeom>
        <a:solidFill>
          <a:schemeClr val="accent1"/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>
              <a:solidFill>
                <a:schemeClr val="bg1"/>
              </a:solidFill>
            </a:rPr>
            <a:t>Competitive Advantage</a:t>
          </a:r>
          <a:endParaRPr lang="en-US" sz="2900" kern="1200" dirty="0">
            <a:solidFill>
              <a:schemeClr val="bg1"/>
            </a:solidFill>
          </a:endParaRPr>
        </a:p>
      </dsp:txBody>
      <dsp:txXfrm>
        <a:off x="2908931" y="1770297"/>
        <a:ext cx="2333949" cy="10314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8102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705E03B7-B591-4A2A-B695-014C5A39F13E}" type="datetimeFigureOut">
              <a:rPr lang="en-US"/>
              <a:t>7/19/17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8102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A8E322BB-75AD-4A1E-9661-2724167329F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12705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67DFBD7B-E4FB-4AA8-9540-FD148073ACB3}" type="datetimeFigureOut">
              <a:rPr lang="en-US"/>
              <a:t>7/19/17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44488" y="696913"/>
            <a:ext cx="6192837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6" tIns="46223" rIns="92446" bIns="46223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415790"/>
            <a:ext cx="5505450" cy="4183380"/>
          </a:xfrm>
          <a:prstGeom prst="rect">
            <a:avLst/>
          </a:prstGeom>
        </p:spPr>
        <p:txBody>
          <a:bodyPr vert="horz" lIns="92446" tIns="46223" rIns="92446" bIns="46223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B045B7DE-1198-4F2F-B574-CA8CAE34164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23124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1275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18306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89221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952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6136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2685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35532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1193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0703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3123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8119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See Developing a Marketing Plan workbook pages 3–5.</a:t>
            </a:r>
          </a:p>
          <a:p>
            <a:endParaRPr lang="en-US" dirty="0"/>
          </a:p>
          <a:p>
            <a:r>
              <a:rPr lang="en-US" dirty="0" smtClean="0"/>
              <a:t>Ask audience members to spend 15 minutes creating a list of their strengths, weaknesses, opportunities, and threats. </a:t>
            </a:r>
          </a:p>
          <a:p>
            <a:r>
              <a:rPr lang="en-US" dirty="0" smtClean="0"/>
              <a:t>An example of a strength could be that their farm produces three high-quality products and has an extended growing season due to a greenhouse or high tunnel. A weakness could be that they have a shortage of labor. An opportunity could be that a new restaurant in town is looking to partner with farms to develop its menu. A threat could be that the local grocer in town has decided he/she can no longer afford to purchase local produce because it does not resell fast enough in the rural area.</a:t>
            </a:r>
          </a:p>
          <a:p>
            <a:endParaRPr lang="en-US" dirty="0"/>
          </a:p>
          <a:p>
            <a:r>
              <a:rPr lang="en-US" dirty="0" smtClean="0"/>
              <a:t>Ask the audience for volunteers to identify one of the above and a strategy that they have for taking advantage of a strength or an opportunity or for handling a weakness or threat.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2791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0732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5258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5B7DE-1198-4F2F-B574-CA8CAE34164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4366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eg"/><Relationship Id="rId3" Type="http://schemas.openxmlformats.org/officeDocument/2006/relationships/image" Target="../media/image1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eg"/><Relationship Id="rId3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2" y="533400"/>
            <a:ext cx="8380731" cy="1505396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6000"/>
            </a:lvl1pPr>
          </a:lstStyle>
          <a:p>
            <a:r>
              <a:rPr lang="en-US" dirty="0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2" y="2089595"/>
            <a:ext cx="8380731" cy="886344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218883" y="6448425"/>
            <a:ext cx="8288401" cy="180976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547913" y="6448425"/>
            <a:ext cx="1422030" cy="180976"/>
          </a:xfrm>
          <a:prstGeom prst="rect">
            <a:avLst/>
          </a:prstGeom>
        </p:spPr>
        <p:txBody>
          <a:bodyPr/>
          <a:lstStyle/>
          <a:p>
            <a:fld id="{A7209051-6E81-43E8-9099-FF6A0C3DCFE8}" type="datetime1">
              <a:rPr lang="en-US"/>
              <a:t>7/19/17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071516" y="6448425"/>
            <a:ext cx="812588" cy="180976"/>
          </a:xfrm>
          <a:prstGeom prst="rect">
            <a:avLst/>
          </a:prstGeom>
        </p:spPr>
        <p:txBody>
          <a:bodyPr/>
          <a:lstStyle/>
          <a:p>
            <a:fld id="{34C99D79-8A4B-4031-B1E0-AF26F8EDF2BC}" type="slidenum">
              <a:rPr/>
              <a:t>‹#›</a:t>
            </a:fld>
            <a:endParaRPr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92" y="419991"/>
            <a:ext cx="1961520" cy="1561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510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218883" y="6448425"/>
            <a:ext cx="8288401" cy="180976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547913" y="6448425"/>
            <a:ext cx="1422030" cy="180976"/>
          </a:xfrm>
          <a:prstGeom prst="rect">
            <a:avLst/>
          </a:prstGeom>
        </p:spPr>
        <p:txBody>
          <a:bodyPr/>
          <a:lstStyle/>
          <a:p>
            <a:fld id="{0CC3EA6D-DF0B-4D4B-B359-5F1D1D0E30A4}" type="datetime1">
              <a:rPr lang="en-US"/>
              <a:t>7/19/17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071516" y="6448425"/>
            <a:ext cx="812588" cy="180976"/>
          </a:xfrm>
          <a:prstGeom prst="rect">
            <a:avLst/>
          </a:prstGeom>
        </p:spPr>
        <p:txBody>
          <a:bodyPr/>
          <a:lstStyle/>
          <a:p>
            <a:fld id="{34C99D79-8A4B-4031-B1E0-AF26F8EDF2BC}" type="slidenum">
              <a:rPr/>
              <a:t>‹#›</a:t>
            </a:fld>
            <a:endParaRPr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689531" y="381000"/>
            <a:ext cx="9348481" cy="838200"/>
          </a:xfrm>
          <a:solidFill>
            <a:schemeClr val="accent1"/>
          </a:solidFill>
        </p:spPr>
        <p:txBody>
          <a:bodyPr anchor="ctr" anchorCtr="0">
            <a:normAutofit/>
          </a:bodyPr>
          <a:lstStyle>
            <a:lvl1pPr algn="l">
              <a:defRPr sz="3600" b="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43515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4" y="1932518"/>
            <a:ext cx="9141619" cy="2105367"/>
          </a:xfrm>
        </p:spPr>
        <p:txBody>
          <a:bodyPr anchor="b">
            <a:normAutofit/>
          </a:bodyPr>
          <a:lstStyle>
            <a:lvl1pPr algn="l">
              <a:defRPr sz="6000" b="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324" y="4084264"/>
            <a:ext cx="9141619" cy="933297"/>
          </a:xfrm>
        </p:spPr>
        <p:txBody>
          <a:bodyPr anchor="t">
            <a:normAutofit/>
          </a:bodyPr>
          <a:lstStyle>
            <a:lvl1pPr marL="0" indent="0">
              <a:buNone/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218883" y="6448425"/>
            <a:ext cx="8288401" cy="180976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547913" y="6448425"/>
            <a:ext cx="1422030" cy="180976"/>
          </a:xfrm>
          <a:prstGeom prst="rect">
            <a:avLst/>
          </a:prstGeom>
        </p:spPr>
        <p:txBody>
          <a:bodyPr/>
          <a:lstStyle/>
          <a:p>
            <a:fld id="{977EDB99-15BC-4479-BAC5-1E502E66917A}" type="datetime1">
              <a:rPr lang="en-US"/>
              <a:t>7/19/17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071516" y="6448425"/>
            <a:ext cx="812588" cy="180976"/>
          </a:xfrm>
          <a:prstGeom prst="rect">
            <a:avLst/>
          </a:prstGeom>
        </p:spPr>
        <p:txBody>
          <a:bodyPr/>
          <a:lstStyle/>
          <a:p>
            <a:fld id="{34C99D79-8A4B-4031-B1E0-AF26F8EDF2BC}" type="slidenum">
              <a:rPr/>
              <a:t>‹#›</a:t>
            </a:fld>
            <a:endParaRPr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1" y="325191"/>
            <a:ext cx="2028508" cy="1614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693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65412" y="1600200"/>
            <a:ext cx="4648200" cy="45720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66012" y="1600200"/>
            <a:ext cx="4418092" cy="45720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218883" y="6448425"/>
            <a:ext cx="8288401" cy="180976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547913" y="6448425"/>
            <a:ext cx="1422030" cy="180976"/>
          </a:xfrm>
          <a:prstGeom prst="rect">
            <a:avLst/>
          </a:prstGeom>
        </p:spPr>
        <p:txBody>
          <a:bodyPr/>
          <a:lstStyle/>
          <a:p>
            <a:fld id="{4067C2A3-CD19-48AB-9F64-ECCF75182EDD}" type="datetime1">
              <a:rPr lang="en-US"/>
              <a:t>7/19/17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071516" y="6448425"/>
            <a:ext cx="812588" cy="180976"/>
          </a:xfrm>
          <a:prstGeom prst="rect">
            <a:avLst/>
          </a:prstGeom>
        </p:spPr>
        <p:txBody>
          <a:bodyPr/>
          <a:lstStyle/>
          <a:p>
            <a:fld id="{34C99D79-8A4B-4031-B1E0-AF26F8EDF2BC}" type="slidenum">
              <a:rPr/>
              <a:t>‹#›</a:t>
            </a:fld>
            <a:endParaRPr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689531" y="381000"/>
            <a:ext cx="9348481" cy="838200"/>
          </a:xfrm>
          <a:solidFill>
            <a:schemeClr val="accent1"/>
          </a:solidFill>
        </p:spPr>
        <p:txBody>
          <a:bodyPr anchor="ctr" anchorCtr="0">
            <a:normAutofit/>
          </a:bodyPr>
          <a:lstStyle>
            <a:lvl1pPr algn="l">
              <a:defRPr sz="3600" b="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97796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65412" y="1524000"/>
            <a:ext cx="3657600" cy="816429"/>
          </a:xfrm>
        </p:spPr>
        <p:txBody>
          <a:bodyPr anchor="ctr">
            <a:norm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65412" y="2413000"/>
            <a:ext cx="3657600" cy="3759199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 baseline="0"/>
            </a:lvl8pPr>
            <a:lvl9pPr>
              <a:defRPr sz="20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75412" y="1524000"/>
            <a:ext cx="4494530" cy="816429"/>
          </a:xfrm>
        </p:spPr>
        <p:txBody>
          <a:bodyPr anchor="ctr">
            <a:norm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75412" y="2413000"/>
            <a:ext cx="4494530" cy="3759199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 baseline="0"/>
            </a:lvl8pPr>
            <a:lvl9pPr>
              <a:defRPr sz="20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218883" y="6448425"/>
            <a:ext cx="8288401" cy="180976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9547913" y="6448425"/>
            <a:ext cx="1422030" cy="180976"/>
          </a:xfrm>
          <a:prstGeom prst="rect">
            <a:avLst/>
          </a:prstGeom>
        </p:spPr>
        <p:txBody>
          <a:bodyPr/>
          <a:lstStyle/>
          <a:p>
            <a:fld id="{0363E8C1-7C87-4705-AB97-8CD17D208E3F}" type="datetime1">
              <a:rPr lang="en-US"/>
              <a:t>7/19/17</a:t>
            </a:fld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1071516" y="6448425"/>
            <a:ext cx="812588" cy="180976"/>
          </a:xfrm>
          <a:prstGeom prst="rect">
            <a:avLst/>
          </a:prstGeom>
        </p:spPr>
        <p:txBody>
          <a:bodyPr/>
          <a:lstStyle/>
          <a:p>
            <a:fld id="{34C99D79-8A4B-4031-B1E0-AF26F8EDF2BC}" type="slidenum">
              <a:rPr/>
              <a:t>‹#›</a:t>
            </a:fld>
            <a:endParaRPr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2689531" y="381000"/>
            <a:ext cx="9348481" cy="838200"/>
          </a:xfrm>
          <a:solidFill>
            <a:schemeClr val="accent1"/>
          </a:solidFill>
        </p:spPr>
        <p:txBody>
          <a:bodyPr anchor="ctr" anchorCtr="0">
            <a:normAutofit/>
          </a:bodyPr>
          <a:lstStyle>
            <a:lvl1pPr algn="l">
              <a:defRPr sz="3600" b="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87039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218883" y="6448425"/>
            <a:ext cx="8288401" cy="180976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9547913" y="6448425"/>
            <a:ext cx="1422030" cy="180976"/>
          </a:xfrm>
          <a:prstGeom prst="rect">
            <a:avLst/>
          </a:prstGeom>
        </p:spPr>
        <p:txBody>
          <a:bodyPr/>
          <a:lstStyle/>
          <a:p>
            <a:fld id="{E20C624E-DF92-4841-B9B9-DD11AA239B85}" type="datetime1">
              <a:rPr lang="en-US"/>
              <a:t>7/19/17</a:t>
            </a:fld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071516" y="6448425"/>
            <a:ext cx="812588" cy="180976"/>
          </a:xfrm>
          <a:prstGeom prst="rect">
            <a:avLst/>
          </a:prstGeom>
        </p:spPr>
        <p:txBody>
          <a:bodyPr/>
          <a:lstStyle/>
          <a:p>
            <a:fld id="{34C99D79-8A4B-4031-B1E0-AF26F8EDF2BC}" type="slidenum">
              <a:rPr/>
              <a:t>‹#›</a:t>
            </a:fld>
            <a:endParaRPr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689531" y="381000"/>
            <a:ext cx="9348481" cy="838200"/>
          </a:xfrm>
          <a:solidFill>
            <a:schemeClr val="accent1"/>
          </a:solidFill>
        </p:spPr>
        <p:txBody>
          <a:bodyPr anchor="ctr" anchorCtr="0">
            <a:normAutofit/>
          </a:bodyPr>
          <a:lstStyle>
            <a:lvl1pPr algn="l">
              <a:defRPr sz="3600" b="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690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bottom graphic"/>
          <p:cNvGrpSpPr/>
          <p:nvPr/>
        </p:nvGrpSpPr>
        <p:grpSpPr>
          <a:xfrm>
            <a:off x="0" y="5409216"/>
            <a:ext cx="12188825" cy="1462483"/>
            <a:chOff x="0" y="4056912"/>
            <a:chExt cx="9144000" cy="1096862"/>
          </a:xfrm>
        </p:grpSpPr>
        <p:sp>
          <p:nvSpPr>
            <p:cNvPr id="9" name="Freeform 8"/>
            <p:cNvSpPr/>
            <p:nvPr/>
          </p:nvSpPr>
          <p:spPr bwMode="ltGray">
            <a:xfrm rot="5400000">
              <a:off x="4119794" y="119293"/>
              <a:ext cx="904412" cy="9144000"/>
            </a:xfrm>
            <a:custGeom>
              <a:avLst/>
              <a:gdLst/>
              <a:ahLst/>
              <a:cxnLst/>
              <a:rect l="l" t="t" r="r" b="b"/>
              <a:pathLst>
                <a:path w="904412" h="9144000">
                  <a:moveTo>
                    <a:pt x="0" y="0"/>
                  </a:moveTo>
                  <a:lnTo>
                    <a:pt x="904412" y="0"/>
                  </a:lnTo>
                  <a:lnTo>
                    <a:pt x="904412" y="9144000"/>
                  </a:lnTo>
                  <a:lnTo>
                    <a:pt x="391235" y="9144000"/>
                  </a:lnTo>
                  <a:cubicBezTo>
                    <a:pt x="445385" y="6730684"/>
                    <a:pt x="250230" y="1995757"/>
                    <a:pt x="0" y="0"/>
                  </a:cubicBezTo>
                  <a:close/>
                </a:path>
              </a:pathLst>
            </a:custGeom>
            <a:solidFill>
              <a:schemeClr val="tx1">
                <a:alpha val="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ectangle 72"/>
            <p:cNvSpPr/>
            <p:nvPr/>
          </p:nvSpPr>
          <p:spPr bwMode="ltGray">
            <a:xfrm rot="5400000">
              <a:off x="4023569" y="33343"/>
              <a:ext cx="1096862" cy="9144000"/>
            </a:xfrm>
            <a:custGeom>
              <a:avLst/>
              <a:gdLst/>
              <a:ahLst/>
              <a:cxnLst/>
              <a:rect l="l" t="t" r="r" b="b"/>
              <a:pathLst>
                <a:path w="1096862" h="9144000">
                  <a:moveTo>
                    <a:pt x="1096861" y="9136375"/>
                  </a:moveTo>
                  <a:lnTo>
                    <a:pt x="1096861" y="0"/>
                  </a:lnTo>
                  <a:lnTo>
                    <a:pt x="1096862" y="0"/>
                  </a:lnTo>
                  <a:lnTo>
                    <a:pt x="1096862" y="9136375"/>
                  </a:lnTo>
                  <a:close/>
                  <a:moveTo>
                    <a:pt x="0" y="0"/>
                  </a:moveTo>
                  <a:lnTo>
                    <a:pt x="142171" y="0"/>
                  </a:lnTo>
                  <a:cubicBezTo>
                    <a:pt x="214017" y="532804"/>
                    <a:pt x="281641" y="1260834"/>
                    <a:pt x="340913" y="2087809"/>
                  </a:cubicBezTo>
                  <a:cubicBezTo>
                    <a:pt x="492781" y="4358443"/>
                    <a:pt x="587048" y="7374964"/>
                    <a:pt x="547354" y="9144000"/>
                  </a:cubicBezTo>
                  <a:lnTo>
                    <a:pt x="452132" y="9144000"/>
                  </a:lnTo>
                  <a:cubicBezTo>
                    <a:pt x="484963" y="4670358"/>
                    <a:pt x="240277" y="2482661"/>
                    <a:pt x="0" y="0"/>
                  </a:cubicBezTo>
                  <a:close/>
                </a:path>
              </a:pathLst>
            </a:custGeom>
            <a:solidFill>
              <a:schemeClr val="tx1">
                <a:alpha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/>
            </a:p>
          </p:txBody>
        </p:sp>
      </p:grp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1218883" y="6448425"/>
            <a:ext cx="8288401" cy="180976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9547913" y="6448425"/>
            <a:ext cx="1422030" cy="180976"/>
          </a:xfrm>
          <a:prstGeom prst="rect">
            <a:avLst/>
          </a:prstGeom>
        </p:spPr>
        <p:txBody>
          <a:bodyPr/>
          <a:lstStyle/>
          <a:p>
            <a:fld id="{FBDA3AE1-4360-4D5B-BDBC-656B872DD533}" type="datetime1">
              <a:rPr lang="en-US"/>
              <a:t>7/19/17</a:t>
            </a:fld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071516" y="6448425"/>
            <a:ext cx="812588" cy="180976"/>
          </a:xfrm>
          <a:prstGeom prst="rect">
            <a:avLst/>
          </a:prstGeom>
        </p:spPr>
        <p:txBody>
          <a:bodyPr/>
          <a:lstStyle/>
          <a:p>
            <a:fld id="{34C99D79-8A4B-4031-B1E0-AF26F8EDF2B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25395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9531" y="381000"/>
            <a:ext cx="9348481" cy="838200"/>
          </a:xfrm>
          <a:solidFill>
            <a:schemeClr val="accent1"/>
          </a:solidFill>
        </p:spPr>
        <p:txBody>
          <a:bodyPr anchor="ctr" anchorCtr="0">
            <a:normAutofit/>
          </a:bodyPr>
          <a:lstStyle>
            <a:lvl1pPr algn="l">
              <a:defRPr sz="3600" b="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6412" y="1600200"/>
            <a:ext cx="4113531" cy="45720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89531" y="1600202"/>
            <a:ext cx="3938280" cy="4571999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218883" y="6448425"/>
            <a:ext cx="8288401" cy="180976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547913" y="6448425"/>
            <a:ext cx="1422030" cy="180976"/>
          </a:xfrm>
          <a:prstGeom prst="rect">
            <a:avLst/>
          </a:prstGeom>
        </p:spPr>
        <p:txBody>
          <a:bodyPr/>
          <a:lstStyle/>
          <a:p>
            <a:fld id="{20990708-46A4-4851-883E-8DFB8939107E}" type="datetime1">
              <a:rPr lang="en-US"/>
              <a:t>7/19/17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071516" y="6448425"/>
            <a:ext cx="812588" cy="180976"/>
          </a:xfrm>
          <a:prstGeom prst="rect">
            <a:avLst/>
          </a:prstGeom>
        </p:spPr>
        <p:txBody>
          <a:bodyPr/>
          <a:lstStyle/>
          <a:p>
            <a:fld id="{34C99D79-8A4B-4031-B1E0-AF26F8EDF2B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83960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2689531" y="1600200"/>
            <a:ext cx="5233206" cy="3759200"/>
          </a:xfrm>
          <a:prstGeom prst="roundRect">
            <a:avLst>
              <a:gd name="adj" fmla="val 3098"/>
            </a:avLst>
          </a:prstGeom>
        </p:spPr>
        <p:txBody>
          <a:bodyPr>
            <a:normAutofit/>
          </a:bodyPr>
          <a:lstStyle>
            <a:lvl1pPr marL="0" indent="0">
              <a:buNone/>
              <a:defRPr sz="27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5883" y="1600200"/>
            <a:ext cx="2844059" cy="3759200"/>
          </a:xfrm>
        </p:spPr>
        <p:txBody>
          <a:bodyPr anchor="b">
            <a:normAutofit/>
          </a:bodyPr>
          <a:lstStyle>
            <a:lvl1pPr marL="0" indent="0">
              <a:buNone/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218883" y="6448425"/>
            <a:ext cx="8288401" cy="180976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547913" y="6448425"/>
            <a:ext cx="1422030" cy="180976"/>
          </a:xfrm>
          <a:prstGeom prst="rect">
            <a:avLst/>
          </a:prstGeom>
        </p:spPr>
        <p:txBody>
          <a:bodyPr/>
          <a:lstStyle/>
          <a:p>
            <a:fld id="{AE88EFFC-86AE-4294-A319-CAFC2651994B}" type="datetime1">
              <a:rPr lang="en-US"/>
              <a:t>7/19/17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071516" y="6448425"/>
            <a:ext cx="812588" cy="180976"/>
          </a:xfrm>
          <a:prstGeom prst="rect">
            <a:avLst/>
          </a:prstGeom>
        </p:spPr>
        <p:txBody>
          <a:bodyPr/>
          <a:lstStyle/>
          <a:p>
            <a:fld id="{34C99D79-8A4B-4031-B1E0-AF26F8EDF2BC}" type="slidenum">
              <a:rPr/>
              <a:t>‹#›</a:t>
            </a:fld>
            <a:endParaRPr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689531" y="381000"/>
            <a:ext cx="9348481" cy="838200"/>
          </a:xfrm>
          <a:solidFill>
            <a:schemeClr val="accent1"/>
          </a:solidFill>
        </p:spPr>
        <p:txBody>
          <a:bodyPr anchor="ctr" anchorCtr="0">
            <a:normAutofit/>
          </a:bodyPr>
          <a:lstStyle>
            <a:lvl1pPr algn="l">
              <a:defRPr sz="3600" b="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442985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218883" y="6448425"/>
            <a:ext cx="8288401" cy="180976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547913" y="6448425"/>
            <a:ext cx="1422030" cy="180976"/>
          </a:xfrm>
          <a:prstGeom prst="rect">
            <a:avLst/>
          </a:prstGeom>
        </p:spPr>
        <p:txBody>
          <a:bodyPr/>
          <a:lstStyle/>
          <a:p>
            <a:fld id="{EDCEAB04-7709-4C1E-A61A-74684A0170FC}" type="datetime1">
              <a:rPr lang="en-US"/>
              <a:t>7/19/17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071516" y="6448425"/>
            <a:ext cx="812588" cy="180976"/>
          </a:xfrm>
          <a:prstGeom prst="rect">
            <a:avLst/>
          </a:prstGeom>
        </p:spPr>
        <p:txBody>
          <a:bodyPr/>
          <a:lstStyle/>
          <a:p>
            <a:fld id="{34C99D79-8A4B-4031-B1E0-AF26F8EDF2BC}" type="slidenum">
              <a:rPr/>
              <a:t>‹#›</a:t>
            </a:fld>
            <a:endParaRPr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689531" y="381000"/>
            <a:ext cx="9348481" cy="838200"/>
          </a:xfrm>
          <a:solidFill>
            <a:schemeClr val="accent1"/>
          </a:solidFill>
        </p:spPr>
        <p:txBody>
          <a:bodyPr anchor="ctr" anchorCtr="0">
            <a:normAutofit/>
          </a:bodyPr>
          <a:lstStyle>
            <a:lvl1pPr algn="l">
              <a:defRPr sz="3600" b="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4082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77" b="23406"/>
          <a:stretch/>
        </p:blipFill>
        <p:spPr>
          <a:xfrm>
            <a:off x="1" y="1981200"/>
            <a:ext cx="12188824" cy="4876800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>
          <a:xfrm>
            <a:off x="-6355" y="0"/>
            <a:ext cx="12195179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2875" y="304800"/>
            <a:ext cx="4236718" cy="3372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44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990"/>
          <a:stretch/>
        </p:blipFill>
        <p:spPr>
          <a:xfrm>
            <a:off x="1" y="1990842"/>
            <a:ext cx="12188824" cy="4867158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>
          <a:xfrm>
            <a:off x="-6355" y="0"/>
            <a:ext cx="12195179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2875" y="304800"/>
            <a:ext cx="4236718" cy="3372084"/>
          </a:xfrm>
          <a:prstGeom prst="rect">
            <a:avLst/>
          </a:prstGeom>
        </p:spPr>
      </p:pic>
    </p:spTree>
    <p:extLst/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1.png"/><Relationship Id="rId15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2" y="252505"/>
            <a:ext cx="1662748" cy="1323411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89531" y="152400"/>
            <a:ext cx="8280411" cy="12954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en-US" dirty="0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89531" y="1600200"/>
            <a:ext cx="8280412" cy="45720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5" name="Rectangle 4"/>
          <p:cNvSpPr/>
          <p:nvPr userDrawn="1"/>
        </p:nvSpPr>
        <p:spPr>
          <a:xfrm>
            <a:off x="-6354" y="0"/>
            <a:ext cx="2443166" cy="685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2" y="5334000"/>
            <a:ext cx="1914588" cy="1066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80" y="304800"/>
            <a:ext cx="2360298" cy="1878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682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1218987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0000"/>
        </a:lnSpc>
        <a:spcBef>
          <a:spcPts val="1800"/>
        </a:spcBef>
        <a:buClr>
          <a:schemeClr val="accent1">
            <a:lumMod val="75000"/>
          </a:schemeClr>
        </a:buClr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55772" indent="-304747" algn="l" defTabSz="1218987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06797" indent="-30474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75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57822" indent="-30474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75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108847" indent="-30474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75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59872" indent="-30474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010897" indent="-30474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61922" indent="-30474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912947" indent="-30474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4" Type="http://schemas.openxmlformats.org/officeDocument/2006/relationships/image" Target="../media/image7.emf"/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-1" y="3581400"/>
            <a:ext cx="12188825" cy="962025"/>
          </a:xfrm>
          <a:noFill/>
          <a:effectLst>
            <a:outerShdw blurRad="50800" dist="38100" dir="2700000" algn="tl" rotWithShape="0">
              <a:prstClr val="black"/>
            </a:outerShdw>
          </a:effectLst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000" dirty="0" smtClean="0">
                <a:solidFill>
                  <a:schemeClr val="bg1"/>
                </a:solidFill>
                <a:latin typeface="+mj-lt"/>
              </a:rPr>
              <a:t>Extension Agent Guide for Marketing Local Foods</a:t>
            </a:r>
          </a:p>
        </p:txBody>
      </p:sp>
      <p:sp>
        <p:nvSpPr>
          <p:cNvPr id="6" name="Rectangle 5"/>
          <p:cNvSpPr/>
          <p:nvPr/>
        </p:nvSpPr>
        <p:spPr>
          <a:xfrm>
            <a:off x="-1" y="5334000"/>
            <a:ext cx="12188826" cy="15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700461" y="6172200"/>
            <a:ext cx="47879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800" dirty="0"/>
              <a:t>Rachael Carter and Lauren-Colby Lindley</a:t>
            </a:r>
          </a:p>
        </p:txBody>
      </p:sp>
      <p:sp>
        <p:nvSpPr>
          <p:cNvPr id="7" name="Rectangle 6"/>
          <p:cNvSpPr/>
          <p:nvPr/>
        </p:nvSpPr>
        <p:spPr>
          <a:xfrm>
            <a:off x="3579812" y="4471988"/>
            <a:ext cx="5029200" cy="13954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0461" y="4572000"/>
            <a:ext cx="4787900" cy="1524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3412" y="304800"/>
            <a:ext cx="2270234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835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-6670" y="2667000"/>
            <a:ext cx="12165014" cy="2106612"/>
          </a:xfrm>
          <a:prstGeom prst="rect">
            <a:avLst/>
          </a:prstGeom>
          <a:effectLst>
            <a:outerShdw blurRad="50800" dist="50800" dir="5400000" algn="ctr" rotWithShape="0">
              <a:schemeClr val="tx1"/>
            </a:outerShdw>
          </a:effectLst>
        </p:spPr>
        <p:txBody>
          <a:bodyPr vert="horz" lIns="121899" tIns="60949" rIns="121899" bIns="60949" rtlCol="0" anchor="b">
            <a:normAutofit/>
          </a:bodyPr>
          <a:lstStyle>
            <a:lvl1pPr algn="l" defTabSz="1218987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000" dirty="0" smtClean="0">
                <a:solidFill>
                  <a:schemeClr val="bg1"/>
                </a:solidFill>
              </a:rPr>
              <a:t>PART 1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6670" y="5339080"/>
            <a:ext cx="12188826" cy="15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 Placeholder 2"/>
          <p:cNvSpPr txBox="1">
            <a:spLocks/>
          </p:cNvSpPr>
          <p:nvPr/>
        </p:nvSpPr>
        <p:spPr>
          <a:xfrm>
            <a:off x="2" y="5638800"/>
            <a:ext cx="12188823" cy="113792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>
            <a:lvl1pPr marL="304747" indent="-304747" algn="l" defTabSz="1218987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772" indent="-304747" algn="l" defTabSz="1218987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67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8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8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5987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108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619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129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600" dirty="0">
                <a:latin typeface="+mj-lt"/>
              </a:rPr>
              <a:t>Understanding Your Business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3412" y="304800"/>
            <a:ext cx="2270234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74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-6670" y="2667000"/>
            <a:ext cx="12165014" cy="2106612"/>
          </a:xfrm>
          <a:prstGeom prst="rect">
            <a:avLst/>
          </a:prstGeom>
          <a:effectLst>
            <a:outerShdw blurRad="50800" dist="50800" dir="5400000" algn="ctr" rotWithShape="0">
              <a:schemeClr val="tx1"/>
            </a:outerShdw>
          </a:effectLst>
        </p:spPr>
        <p:txBody>
          <a:bodyPr vert="horz" lIns="121899" tIns="60949" rIns="121899" bIns="60949" rtlCol="0" anchor="b">
            <a:normAutofit/>
          </a:bodyPr>
          <a:lstStyle>
            <a:lvl1pPr algn="l" defTabSz="1218987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000" dirty="0" smtClean="0">
                <a:solidFill>
                  <a:schemeClr val="bg1"/>
                </a:solidFill>
              </a:rPr>
              <a:t>Module 1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6670" y="5339080"/>
            <a:ext cx="12188826" cy="15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 Placeholder 2"/>
          <p:cNvSpPr txBox="1">
            <a:spLocks/>
          </p:cNvSpPr>
          <p:nvPr/>
        </p:nvSpPr>
        <p:spPr>
          <a:xfrm>
            <a:off x="2" y="5638800"/>
            <a:ext cx="12188823" cy="113792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>
            <a:lvl1pPr marL="304747" indent="-304747" algn="l" defTabSz="1218987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772" indent="-304747" algn="l" defTabSz="1218987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67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8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8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5987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108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619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129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600" dirty="0" smtClean="0">
                <a:latin typeface="+mj-lt"/>
              </a:rPr>
              <a:t>Mission and Vision</a:t>
            </a:r>
            <a:endParaRPr lang="en-US" sz="3600" dirty="0"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3412" y="304800"/>
            <a:ext cx="2270234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56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689531" y="381000"/>
            <a:ext cx="9348481" cy="838200"/>
          </a:xfrm>
        </p:spPr>
        <p:txBody>
          <a:bodyPr/>
          <a:lstStyle/>
          <a:p>
            <a:r>
              <a:rPr lang="en-US" dirty="0" smtClean="0"/>
              <a:t>Vision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Vision is how you would like to see your business in 3, 5, or 10 years.</a:t>
            </a:r>
          </a:p>
          <a:p>
            <a:r>
              <a:rPr lang="en-US" dirty="0" smtClean="0"/>
              <a:t>What role does your business have in the local foods industry?</a:t>
            </a:r>
          </a:p>
          <a:p>
            <a:r>
              <a:rPr lang="en-US" dirty="0" smtClean="0"/>
              <a:t>What consumer needs will you meet?</a:t>
            </a:r>
          </a:p>
          <a:p>
            <a:r>
              <a:rPr lang="en-US" dirty="0" smtClean="0"/>
              <a:t>Draw a picture of your vision for your business under ideal circumstances.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1341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>
          <a:xfrm>
            <a:off x="2689531" y="381000"/>
            <a:ext cx="9348481" cy="838200"/>
          </a:xfrm>
        </p:spPr>
        <p:txBody>
          <a:bodyPr/>
          <a:lstStyle/>
          <a:p>
            <a:r>
              <a:rPr lang="en-US" altLang="en-US"/>
              <a:t>4 Key Steps to Mapping Vision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Collect </a:t>
            </a:r>
            <a:r>
              <a:rPr lang="en-US" altLang="en-US" dirty="0" smtClean="0"/>
              <a:t>info.</a:t>
            </a:r>
            <a:endParaRPr lang="en-US" altLang="en-US" dirty="0"/>
          </a:p>
          <a:p>
            <a:r>
              <a:rPr lang="en-US" altLang="en-US" dirty="0"/>
              <a:t>Build </a:t>
            </a:r>
            <a:r>
              <a:rPr lang="en-US" altLang="en-US" dirty="0" smtClean="0"/>
              <a:t>relationships.</a:t>
            </a:r>
            <a:endParaRPr lang="en-US" altLang="en-US" dirty="0"/>
          </a:p>
          <a:p>
            <a:r>
              <a:rPr lang="en-US" altLang="en-US" dirty="0"/>
              <a:t>Develop </a:t>
            </a:r>
            <a:r>
              <a:rPr lang="en-US" altLang="en-US" dirty="0" smtClean="0"/>
              <a:t>an action plan.</a:t>
            </a:r>
            <a:endParaRPr lang="en-US" altLang="en-US" dirty="0"/>
          </a:p>
          <a:p>
            <a:r>
              <a:rPr lang="en-US" altLang="en-US" dirty="0"/>
              <a:t>Identify </a:t>
            </a:r>
            <a:r>
              <a:rPr lang="en-US" altLang="en-US" dirty="0" smtClean="0"/>
              <a:t>resources.</a:t>
            </a:r>
            <a:endParaRPr lang="en-US" altLang="en-US" dirty="0"/>
          </a:p>
          <a:p>
            <a:r>
              <a:rPr lang="en-US" altLang="en-US" dirty="0"/>
              <a:t>Establish </a:t>
            </a:r>
            <a:r>
              <a:rPr lang="en-US" altLang="en-US" dirty="0" smtClean="0"/>
              <a:t>goals.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5156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689531" y="381000"/>
            <a:ext cx="9348481" cy="838200"/>
          </a:xfrm>
        </p:spPr>
        <p:txBody>
          <a:bodyPr/>
          <a:lstStyle/>
          <a:p>
            <a:r>
              <a:rPr lang="en-US" altLang="en-US"/>
              <a:t>Vision Statement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Ideal </a:t>
            </a:r>
            <a:r>
              <a:rPr lang="en-US" altLang="en-US" dirty="0" smtClean="0"/>
              <a:t>future of your business.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12847251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4412" y="362396"/>
            <a:ext cx="8685531" cy="1676400"/>
          </a:xfrm>
        </p:spPr>
        <p:txBody>
          <a:bodyPr/>
          <a:lstStyle/>
          <a:p>
            <a:r>
              <a:rPr lang="en-US" dirty="0" smtClean="0"/>
              <a:t>Mission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2284412" y="1905000"/>
            <a:ext cx="8685531" cy="1070939"/>
          </a:xfrm>
        </p:spPr>
        <p:txBody>
          <a:bodyPr/>
          <a:lstStyle/>
          <a:p>
            <a:r>
              <a:rPr lang="en-US" dirty="0" smtClean="0"/>
              <a:t>How will you get there?</a:t>
            </a:r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2436812" y="1905000"/>
            <a:ext cx="9372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0493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2689531" y="381000"/>
            <a:ext cx="9348481" cy="838200"/>
          </a:xfrm>
        </p:spPr>
        <p:txBody>
          <a:bodyPr/>
          <a:lstStyle/>
          <a:p>
            <a:r>
              <a:rPr lang="en-US" altLang="en-US"/>
              <a:t>Goals and Mission Statements	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Choose a broad goal in the </a:t>
            </a:r>
            <a:r>
              <a:rPr lang="en-US" altLang="en-US" dirty="0" smtClean="0"/>
              <a:t>beginning.</a:t>
            </a:r>
            <a:endParaRPr lang="en-US" altLang="en-US" dirty="0"/>
          </a:p>
          <a:p>
            <a:r>
              <a:rPr lang="en-US" altLang="en-US" dirty="0" smtClean="0"/>
              <a:t>Have </a:t>
            </a:r>
            <a:r>
              <a:rPr lang="en-US" altLang="en-US" dirty="0"/>
              <a:t>a vision in </a:t>
            </a:r>
            <a:r>
              <a:rPr lang="en-US" altLang="en-US" dirty="0" smtClean="0"/>
              <a:t>mind.</a:t>
            </a:r>
            <a:endParaRPr lang="en-US" altLang="en-US" dirty="0"/>
          </a:p>
          <a:p>
            <a:r>
              <a:rPr lang="en-US" altLang="en-US" dirty="0"/>
              <a:t>Do not rule out possible </a:t>
            </a:r>
            <a:r>
              <a:rPr lang="en-US" altLang="en-US" dirty="0" smtClean="0"/>
              <a:t>partners.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11703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284412" y="362396"/>
            <a:ext cx="8685531" cy="1676400"/>
          </a:xfrm>
          <a:prstGeom prst="rect">
            <a:avLst/>
          </a:prstGeom>
        </p:spPr>
        <p:txBody>
          <a:bodyPr vert="horz" lIns="121899" tIns="60949" rIns="121899" bIns="60949" rtlCol="0" anchor="b">
            <a:noAutofit/>
          </a:bodyPr>
          <a:lstStyle>
            <a:lvl1pPr algn="l" defTabSz="1218987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Vision</a:t>
            </a:r>
            <a:endParaRPr lang="en-US" dirty="0"/>
          </a:p>
        </p:txBody>
      </p:sp>
      <p:sp>
        <p:nvSpPr>
          <p:cNvPr id="5" name="Subtitle 4"/>
          <p:cNvSpPr txBox="1">
            <a:spLocks/>
          </p:cNvSpPr>
          <p:nvPr/>
        </p:nvSpPr>
        <p:spPr>
          <a:xfrm>
            <a:off x="2284412" y="1905000"/>
            <a:ext cx="8685531" cy="1070939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>
            <a:lvl1pPr marL="0" indent="0" algn="l" defTabSz="1218987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None/>
              <a:defRPr sz="28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09493" indent="0" algn="ctr" defTabSz="1218987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18987" indent="0" algn="ctr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828480" indent="0" algn="ctr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437973" indent="0" algn="ctr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3047467" indent="0" algn="ctr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None/>
              <a:defRPr sz="20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656960" indent="0" algn="ctr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None/>
              <a:defRPr sz="20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4266453" indent="0" algn="ctr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None/>
              <a:defRPr sz="20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875947" indent="0" algn="ctr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None/>
              <a:defRPr sz="20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What are you trying to market and why?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2436812" y="1905000"/>
            <a:ext cx="9372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7271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2689531" y="381000"/>
            <a:ext cx="9348481" cy="8382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Knowing Your Customer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Are you selling luxury or necessity products?</a:t>
            </a:r>
          </a:p>
          <a:p>
            <a:pPr eaLnBrk="1" hangingPunct="1">
              <a:defRPr/>
            </a:pPr>
            <a:r>
              <a:rPr lang="en-US" dirty="0" smtClean="0"/>
              <a:t>Is your product high-end or low-end?</a:t>
            </a:r>
          </a:p>
          <a:p>
            <a:pPr eaLnBrk="1" hangingPunct="1">
              <a:defRPr/>
            </a:pPr>
            <a:r>
              <a:rPr lang="en-US" dirty="0" smtClean="0"/>
              <a:t>Understand the culture of spending.</a:t>
            </a:r>
          </a:p>
          <a:p>
            <a:pPr eaLnBrk="1" hangingPunct="1">
              <a:defRPr/>
            </a:pPr>
            <a:r>
              <a:rPr lang="en-US" dirty="0" smtClean="0"/>
              <a:t>Adapt your business to your customers’ needs and wants.</a:t>
            </a:r>
          </a:p>
          <a:p>
            <a:pPr eaLnBrk="1" hangingPunct="1">
              <a:defRPr/>
            </a:pPr>
            <a:r>
              <a:rPr lang="en-US" dirty="0" smtClean="0"/>
              <a:t>Where do they already spend their money?</a:t>
            </a:r>
          </a:p>
        </p:txBody>
      </p:sp>
    </p:spTree>
    <p:extLst>
      <p:ext uri="{BB962C8B-B14F-4D97-AF65-F5344CB8AC3E}">
        <p14:creationId xmlns:p14="http://schemas.microsoft.com/office/powerpoint/2010/main" val="897910978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-6670" y="2667000"/>
            <a:ext cx="12165014" cy="2106612"/>
          </a:xfrm>
          <a:prstGeom prst="rect">
            <a:avLst/>
          </a:prstGeom>
          <a:effectLst>
            <a:outerShdw blurRad="50800" dist="50800" dir="5400000" algn="ctr" rotWithShape="0">
              <a:schemeClr val="tx1"/>
            </a:outerShdw>
          </a:effectLst>
        </p:spPr>
        <p:txBody>
          <a:bodyPr vert="horz" lIns="121899" tIns="60949" rIns="121899" bIns="60949" rtlCol="0" anchor="b">
            <a:normAutofit/>
          </a:bodyPr>
          <a:lstStyle>
            <a:lvl1pPr algn="l" defTabSz="1218987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000" dirty="0" smtClean="0">
                <a:solidFill>
                  <a:schemeClr val="bg1"/>
                </a:solidFill>
              </a:rPr>
              <a:t>Module 2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6671" y="5339080"/>
            <a:ext cx="12195495" cy="15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 Placeholder 2"/>
          <p:cNvSpPr txBox="1">
            <a:spLocks/>
          </p:cNvSpPr>
          <p:nvPr/>
        </p:nvSpPr>
        <p:spPr>
          <a:xfrm>
            <a:off x="2" y="5638800"/>
            <a:ext cx="12188823" cy="113792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>
            <a:lvl1pPr marL="304747" indent="-304747" algn="l" defTabSz="1218987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772" indent="-304747" algn="l" defTabSz="1218987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67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8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8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5987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108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619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129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600" dirty="0">
                <a:latin typeface="+mj-lt"/>
              </a:rPr>
              <a:t>Determining Your Competitive Advantage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3412" y="304800"/>
            <a:ext cx="2270234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09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17812" y="381000"/>
            <a:ext cx="9220200" cy="838200"/>
          </a:xfrm>
        </p:spPr>
        <p:txBody>
          <a:bodyPr/>
          <a:lstStyle/>
          <a:p>
            <a:r>
              <a:rPr lang="en-US" dirty="0" smtClean="0"/>
              <a:t>SWOT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5489254"/>
              </p:ext>
            </p:extLst>
          </p:nvPr>
        </p:nvGraphicFramePr>
        <p:xfrm>
          <a:off x="2817812" y="1600200"/>
          <a:ext cx="8151813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80339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-6670" y="2667000"/>
            <a:ext cx="12165014" cy="2106612"/>
          </a:xfrm>
          <a:prstGeom prst="rect">
            <a:avLst/>
          </a:prstGeom>
          <a:effectLst>
            <a:outerShdw blurRad="50800" dist="50800" dir="5400000" algn="ctr" rotWithShape="0">
              <a:schemeClr val="tx1"/>
            </a:outerShdw>
          </a:effectLst>
        </p:spPr>
        <p:txBody>
          <a:bodyPr vert="horz" lIns="121899" tIns="60949" rIns="121899" bIns="60949" rtlCol="0" anchor="b">
            <a:normAutofit/>
          </a:bodyPr>
          <a:lstStyle>
            <a:lvl1pPr algn="l" defTabSz="1218987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000" dirty="0" smtClean="0">
                <a:solidFill>
                  <a:schemeClr val="bg1"/>
                </a:solidFill>
              </a:rPr>
              <a:t>Module 3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6670" y="5339080"/>
            <a:ext cx="12195495" cy="152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2" y="5638800"/>
            <a:ext cx="12188823" cy="113792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>
            <a:lvl1pPr marL="304747" indent="-304747" algn="l" defTabSz="1218987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55772" indent="-304747" algn="l" defTabSz="1218987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67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8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8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5987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1089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61922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12947" indent="-304747" algn="l" defTabSz="1218987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600" dirty="0" smtClean="0">
                <a:latin typeface="+mj-lt"/>
              </a:rPr>
              <a:t>Developing Strategic Goals</a:t>
            </a:r>
            <a:endParaRPr lang="en-US" sz="3600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3412" y="304800"/>
            <a:ext cx="2270234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51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2689531" y="381000"/>
            <a:ext cx="9348481" cy="838200"/>
          </a:xfrm>
        </p:spPr>
        <p:txBody>
          <a:bodyPr rtlCol="0">
            <a:normAutofit/>
          </a:bodyPr>
          <a:lstStyle/>
          <a:p>
            <a:pPr marL="54864">
              <a:defRPr/>
            </a:pPr>
            <a:r>
              <a:rPr lang="en-US" dirty="0" smtClean="0"/>
              <a:t>Set Goals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Know where you are and where you want to be.</a:t>
            </a:r>
          </a:p>
          <a:p>
            <a:pPr eaLnBrk="1" hangingPunct="1"/>
            <a:r>
              <a:rPr lang="en-US" dirty="0" smtClean="0"/>
              <a:t>Be realistic.</a:t>
            </a:r>
          </a:p>
          <a:p>
            <a:pPr eaLnBrk="1" hangingPunct="1"/>
            <a:r>
              <a:rPr lang="en-US" dirty="0" smtClean="0"/>
              <a:t>Be prepared. </a:t>
            </a:r>
          </a:p>
          <a:p>
            <a:pPr eaLnBrk="1" hangingPunct="1">
              <a:buFont typeface="Wingdings" pitchFamily="2" charset="2"/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967516110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2689531" y="381000"/>
            <a:ext cx="9348481" cy="838200"/>
          </a:xfrm>
        </p:spPr>
        <p:txBody>
          <a:bodyPr/>
          <a:lstStyle/>
          <a:p>
            <a:r>
              <a:rPr lang="en-US" altLang="en-US"/>
              <a:t>Developing Goals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b="1" dirty="0">
                <a:solidFill>
                  <a:schemeClr val="accent2"/>
                </a:solidFill>
              </a:rPr>
              <a:t>SMART</a:t>
            </a:r>
          </a:p>
          <a:p>
            <a:pPr lvl="1"/>
            <a:r>
              <a:rPr lang="en-US" altLang="en-US" dirty="0"/>
              <a:t>Specific</a:t>
            </a:r>
          </a:p>
          <a:p>
            <a:pPr lvl="1"/>
            <a:r>
              <a:rPr lang="en-US" altLang="en-US" dirty="0"/>
              <a:t>Manageable</a:t>
            </a:r>
          </a:p>
          <a:p>
            <a:pPr lvl="1"/>
            <a:r>
              <a:rPr lang="en-US" altLang="en-US" dirty="0"/>
              <a:t>Attainable </a:t>
            </a:r>
          </a:p>
          <a:p>
            <a:pPr lvl="1"/>
            <a:r>
              <a:rPr lang="en-US" altLang="en-US" dirty="0"/>
              <a:t>Realistic</a:t>
            </a:r>
          </a:p>
          <a:p>
            <a:pPr lvl="1"/>
            <a:r>
              <a:rPr lang="en-US" altLang="en-US" dirty="0"/>
              <a:t>Timely</a:t>
            </a:r>
          </a:p>
        </p:txBody>
      </p:sp>
    </p:spTree>
    <p:extLst>
      <p:ext uri="{BB962C8B-B14F-4D97-AF65-F5344CB8AC3E}">
        <p14:creationId xmlns:p14="http://schemas.microsoft.com/office/powerpoint/2010/main" val="534354110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Cooking 16x9">
  <a:themeElements>
    <a:clrScheme name="Grow Your Brand">
      <a:dk1>
        <a:srgbClr val="000000"/>
      </a:dk1>
      <a:lt1>
        <a:srgbClr val="FFFFFF"/>
      </a:lt1>
      <a:dk2>
        <a:srgbClr val="7F7F7F"/>
      </a:dk2>
      <a:lt2>
        <a:srgbClr val="E6E6E6"/>
      </a:lt2>
      <a:accent1>
        <a:srgbClr val="13A247"/>
      </a:accent1>
      <a:accent2>
        <a:srgbClr val="276AA5"/>
      </a:accent2>
      <a:accent3>
        <a:srgbClr val="FE750E"/>
      </a:accent3>
      <a:accent4>
        <a:srgbClr val="F23610"/>
      </a:accent4>
      <a:accent5>
        <a:srgbClr val="7C283A"/>
      </a:accent5>
      <a:accent6>
        <a:srgbClr val="3E7520"/>
      </a:accent6>
      <a:hlink>
        <a:srgbClr val="89C01C"/>
      </a:hlink>
      <a:folHlink>
        <a:srgbClr val="A6A6A6"/>
      </a:folHlink>
    </a:clrScheme>
    <a:fontScheme name="Franklin Gothic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1Subtle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l="180000" t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resh food presentation (widescreen).potx" id="{63DD3034-9CB5-4B6F-BCA0-530A5E267AB2}" vid="{9783A5E3-1DF2-4F3C-8902-0C2EB8A188D6}"/>
    </a:ext>
  </a:extLst>
</a:theme>
</file>

<file path=ppt/theme/theme2.xml><?xml version="1.0" encoding="utf-8"?>
<a:theme xmlns:a="http://schemas.openxmlformats.org/drawingml/2006/main" name="Office Theme">
  <a:themeElements>
    <a:clrScheme name="Cooking_16x9">
      <a:dk1>
        <a:srgbClr val="000000"/>
      </a:dk1>
      <a:lt1>
        <a:sysClr val="window" lastClr="FFFFFF"/>
      </a:lt1>
      <a:dk2>
        <a:srgbClr val="7F7F7F"/>
      </a:dk2>
      <a:lt2>
        <a:srgbClr val="E6E6E6"/>
      </a:lt2>
      <a:accent1>
        <a:srgbClr val="89C01C"/>
      </a:accent1>
      <a:accent2>
        <a:srgbClr val="FCB22C"/>
      </a:accent2>
      <a:accent3>
        <a:srgbClr val="FE750E"/>
      </a:accent3>
      <a:accent4>
        <a:srgbClr val="F23610"/>
      </a:accent4>
      <a:accent5>
        <a:srgbClr val="7C283A"/>
      </a:accent5>
      <a:accent6>
        <a:srgbClr val="3E7520"/>
      </a:accent6>
      <a:hlink>
        <a:srgbClr val="89C01C"/>
      </a:hlink>
      <a:folHlink>
        <a:srgbClr val="A6A6A6"/>
      </a:folHlink>
    </a:clrScheme>
    <a:fontScheme name="Constantia">
      <a:maj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1Subtle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l="180000" t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ooking_16x9">
      <a:dk1>
        <a:srgbClr val="000000"/>
      </a:dk1>
      <a:lt1>
        <a:sysClr val="window" lastClr="FFFFFF"/>
      </a:lt1>
      <a:dk2>
        <a:srgbClr val="7F7F7F"/>
      </a:dk2>
      <a:lt2>
        <a:srgbClr val="E6E6E6"/>
      </a:lt2>
      <a:accent1>
        <a:srgbClr val="89C01C"/>
      </a:accent1>
      <a:accent2>
        <a:srgbClr val="FCB22C"/>
      </a:accent2>
      <a:accent3>
        <a:srgbClr val="FE750E"/>
      </a:accent3>
      <a:accent4>
        <a:srgbClr val="F23610"/>
      </a:accent4>
      <a:accent5>
        <a:srgbClr val="7C283A"/>
      </a:accent5>
      <a:accent6>
        <a:srgbClr val="3E7520"/>
      </a:accent6>
      <a:hlink>
        <a:srgbClr val="89C01C"/>
      </a:hlink>
      <a:folHlink>
        <a:srgbClr val="A6A6A6"/>
      </a:folHlink>
    </a:clrScheme>
    <a:fontScheme name="Constantia">
      <a:maj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1Subtle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l="180000" t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E700CCB-20BA-4760-AB9F-AC3B63ED32E0}">
  <ds:schemaRefs>
    <ds:schemaRef ds:uri="40262f94-9f35-4ac3-9a90-690165a166b7"/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www.w3.org/XML/1998/namespace"/>
    <ds:schemaRef ds:uri="http://purl.org/dc/dcmitype/"/>
    <ds:schemaRef ds:uri="http://schemas.microsoft.com/office/infopath/2007/PartnerControls"/>
    <ds:schemaRef ds:uri="a4f35948-e619-41b3-aa29-22878b09cfd2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FB14945D-DABB-422F-9B28-D299995C922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08942AA-0721-4324-BC2C-A3CB43F24E7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3312</TotalTime>
  <Words>420</Words>
  <Application>Microsoft Macintosh PowerPoint</Application>
  <PresentationFormat>Custom</PresentationFormat>
  <Paragraphs>75</Paragraphs>
  <Slides>15</Slides>
  <Notes>15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Cooking 16x9</vt:lpstr>
      <vt:lpstr>PowerPoint Presentation</vt:lpstr>
      <vt:lpstr>PowerPoint Presentation</vt:lpstr>
      <vt:lpstr>PowerPoint Presentation</vt:lpstr>
      <vt:lpstr>Vision</vt:lpstr>
      <vt:lpstr>4 Key Steps to Mapping Vision</vt:lpstr>
      <vt:lpstr>Vision Statement</vt:lpstr>
      <vt:lpstr>Mission</vt:lpstr>
      <vt:lpstr>Goals and Mission Statements </vt:lpstr>
      <vt:lpstr>PowerPoint Presentation</vt:lpstr>
      <vt:lpstr>Knowing Your Customer</vt:lpstr>
      <vt:lpstr>PowerPoint Presentation</vt:lpstr>
      <vt:lpstr>SWOT</vt:lpstr>
      <vt:lpstr>PowerPoint Presentation</vt:lpstr>
      <vt:lpstr>Set Goals</vt:lpstr>
      <vt:lpstr>Developing Goals</vt:lpstr>
    </vt:vector>
  </TitlesOfParts>
  <Company>MSU-ES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Layout</dc:title>
  <dc:creator>Windows User</dc:creator>
  <cp:lastModifiedBy>NoneGiven</cp:lastModifiedBy>
  <cp:revision>609</cp:revision>
  <cp:lastPrinted>2017-04-27T16:11:53Z</cp:lastPrinted>
  <dcterms:created xsi:type="dcterms:W3CDTF">2017-04-03T20:41:59Z</dcterms:created>
  <dcterms:modified xsi:type="dcterms:W3CDTF">2017-07-19T16:05:07Z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0x010100AA3F7D94069FF64A86F7DFF56D60E3BE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CampaignTags">
    <vt:lpwstr/>
  </property>
  <property fmtid="{D5CDD505-2E9C-101B-9397-08002B2CF9AE}" pid="7" name="ScenarioTags">
    <vt:lpwstr/>
  </property>
</Properties>
</file>