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Default Extension="emf" ContentType="image/x-em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4"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256" r:id="rId5"/>
    <p:sldId id="319" r:id="rId6"/>
    <p:sldId id="365" r:id="rId7"/>
    <p:sldId id="321" r:id="rId8"/>
    <p:sldId id="357" r:id="rId9"/>
    <p:sldId id="366" r:id="rId10"/>
    <p:sldId id="359" r:id="rId11"/>
    <p:sldId id="322" r:id="rId12"/>
    <p:sldId id="323" r:id="rId13"/>
    <p:sldId id="289" r:id="rId14"/>
    <p:sldId id="367" r:id="rId15"/>
    <p:sldId id="368" r:id="rId16"/>
    <p:sldId id="369" r:id="rId17"/>
  </p:sldIdLst>
  <p:sldSz cx="12188825" cy="6858000"/>
  <p:notesSz cx="6881813" cy="92964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3" pos="3839">
          <p15:clr>
            <a:srgbClr val="A4A3A4"/>
          </p15:clr>
        </p15:guide>
      </p15:sldGuideLst>
    </p:ext>
    <p:ext uri="{2D200454-40CA-4A62-9FC3-DE9A4176ACB9}">
      <p15:notesGuideLst xmlns:p15="http://schemas.microsoft.com/office/powerpoint/2012/main" xmlns="">
        <p15:guide id="1" orient="horz" pos="2928" userDrawn="1">
          <p15:clr>
            <a:srgbClr val="A4A3A4"/>
          </p15:clr>
        </p15:guide>
        <p15:guide id="2" pos="216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02" autoAdjust="0"/>
    <p:restoredTop sz="77767" autoAdjust="0"/>
  </p:normalViewPr>
  <p:slideViewPr>
    <p:cSldViewPr>
      <p:cViewPr>
        <p:scale>
          <a:sx n="125" d="100"/>
          <a:sy n="125" d="100"/>
        </p:scale>
        <p:origin x="-2808" y="-552"/>
      </p:cViewPr>
      <p:guideLst>
        <p:guide orient="horz" pos="2160"/>
        <p:guide pos="3839"/>
      </p:guideLst>
    </p:cSldViewPr>
  </p:slideViewPr>
  <p:notesTextViewPr>
    <p:cViewPr>
      <p:scale>
        <a:sx n="1" d="1"/>
        <a:sy n="1" d="1"/>
      </p:scale>
      <p:origin x="0" y="0"/>
    </p:cViewPr>
  </p:notesTextViewPr>
  <p:sorterViewPr>
    <p:cViewPr>
      <p:scale>
        <a:sx n="80" d="100"/>
        <a:sy n="80" d="100"/>
      </p:scale>
      <p:origin x="0" y="-1182"/>
    </p:cViewPr>
  </p:sorterViewPr>
  <p:notesViewPr>
    <p:cSldViewPr showGuides="1">
      <p:cViewPr>
        <p:scale>
          <a:sx n="155" d="100"/>
          <a:sy n="155" d="100"/>
        </p:scale>
        <p:origin x="3264" y="-40"/>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20" Type="http://schemas.openxmlformats.org/officeDocument/2006/relationships/printerSettings" Target="printerSettings/printerSettings1.bin"/><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notesMaster" Target="notesMasters/notesMaster1.xml"/><Relationship Id="rId19" Type="http://schemas.openxmlformats.org/officeDocument/2006/relationships/handoutMaster" Target="handoutMasters/handoutMaster1.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a:p>
        </p:txBody>
      </p:sp>
      <p:sp>
        <p:nvSpPr>
          <p:cNvPr id="3" name="Date Placeholder 2"/>
          <p:cNvSpPr>
            <a:spLocks noGrp="1"/>
          </p:cNvSpPr>
          <p:nvPr>
            <p:ph type="dt" sz="quarter" idx="1"/>
          </p:nvPr>
        </p:nvSpPr>
        <p:spPr>
          <a:xfrm>
            <a:off x="3898102" y="0"/>
            <a:ext cx="2982119" cy="464820"/>
          </a:xfrm>
          <a:prstGeom prst="rect">
            <a:avLst/>
          </a:prstGeom>
        </p:spPr>
        <p:txBody>
          <a:bodyPr vert="horz" lIns="92446" tIns="46223" rIns="92446" bIns="46223" rtlCol="0"/>
          <a:lstStyle>
            <a:lvl1pPr algn="r">
              <a:defRPr sz="1200"/>
            </a:lvl1pPr>
          </a:lstStyle>
          <a:p>
            <a:fld id="{705E03B7-B591-4A2A-B695-014C5A39F13E}" type="datetimeFigureOut">
              <a:rPr lang="en-US"/>
              <a:t>7/19/17</a:t>
            </a:fld>
            <a:endParaRPr/>
          </a:p>
        </p:txBody>
      </p:sp>
      <p:sp>
        <p:nvSpPr>
          <p:cNvPr id="4" name="Footer Placeholder 3"/>
          <p:cNvSpPr>
            <a:spLocks noGrp="1"/>
          </p:cNvSpPr>
          <p:nvPr>
            <p:ph type="ftr" sz="quarter" idx="2"/>
          </p:nvPr>
        </p:nvSpPr>
        <p:spPr>
          <a:xfrm>
            <a:off x="0" y="8829967"/>
            <a:ext cx="2982119" cy="464820"/>
          </a:xfrm>
          <a:prstGeom prst="rect">
            <a:avLst/>
          </a:prstGeom>
        </p:spPr>
        <p:txBody>
          <a:bodyPr vert="horz" lIns="92446" tIns="46223" rIns="92446" bIns="46223" rtlCol="0" anchor="b"/>
          <a:lstStyle>
            <a:lvl1pPr algn="l">
              <a:defRPr sz="1200"/>
            </a:lvl1pPr>
          </a:lstStyle>
          <a:p>
            <a:endParaRPr/>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2446" tIns="46223" rIns="92446" bIns="46223" rtlCol="0" anchor="b"/>
          <a:lstStyle>
            <a:lvl1pPr algn="r">
              <a:defRPr sz="1200"/>
            </a:lvl1pPr>
          </a:lstStyle>
          <a:p>
            <a:fld id="{A8E322BB-75AD-4A1E-9661-2724167329F0}" type="slidenum">
              <a:rPr/>
              <a:t>‹#›</a:t>
            </a:fld>
            <a:endParaRPr/>
          </a:p>
        </p:txBody>
      </p:sp>
    </p:spTree>
    <p:extLst>
      <p:ext uri="{BB962C8B-B14F-4D97-AF65-F5344CB8AC3E}">
        <p14:creationId xmlns:p14="http://schemas.microsoft.com/office/powerpoint/2010/main" val="2512705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a:p>
        </p:txBody>
      </p:sp>
      <p:sp>
        <p:nvSpPr>
          <p:cNvPr id="3" name="Date Placeholder 2"/>
          <p:cNvSpPr>
            <a:spLocks noGrp="1"/>
          </p:cNvSpPr>
          <p:nvPr>
            <p:ph type="dt" idx="1"/>
          </p:nvPr>
        </p:nvSpPr>
        <p:spPr>
          <a:xfrm>
            <a:off x="3898102" y="0"/>
            <a:ext cx="2982119" cy="464820"/>
          </a:xfrm>
          <a:prstGeom prst="rect">
            <a:avLst/>
          </a:prstGeom>
        </p:spPr>
        <p:txBody>
          <a:bodyPr vert="horz" lIns="92446" tIns="46223" rIns="92446" bIns="46223" rtlCol="0"/>
          <a:lstStyle>
            <a:lvl1pPr algn="r">
              <a:defRPr sz="1200"/>
            </a:lvl1pPr>
          </a:lstStyle>
          <a:p>
            <a:fld id="{67DFBD7B-E4FB-4AA8-9540-FD148073ACB3}" type="datetimeFigureOut">
              <a:rPr lang="en-US"/>
              <a:t>7/19/17</a:t>
            </a:fld>
            <a:endParaRPr/>
          </a:p>
        </p:txBody>
      </p:sp>
      <p:sp>
        <p:nvSpPr>
          <p:cNvPr id="4" name="Slide Image Placeholder 3"/>
          <p:cNvSpPr>
            <a:spLocks noGrp="1" noRot="1" noChangeAspect="1"/>
          </p:cNvSpPr>
          <p:nvPr>
            <p:ph type="sldImg" idx="2"/>
          </p:nvPr>
        </p:nvSpPr>
        <p:spPr>
          <a:xfrm>
            <a:off x="344488" y="696913"/>
            <a:ext cx="6192837" cy="3486150"/>
          </a:xfrm>
          <a:prstGeom prst="rect">
            <a:avLst/>
          </a:prstGeom>
          <a:noFill/>
          <a:ln w="12700">
            <a:solidFill>
              <a:prstClr val="black"/>
            </a:solidFill>
          </a:ln>
        </p:spPr>
        <p:txBody>
          <a:bodyPr vert="horz" lIns="92446" tIns="46223" rIns="92446" bIns="46223" rtlCol="0" anchor="ctr"/>
          <a:lstStyle/>
          <a:p>
            <a:endParaRPr/>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2446" tIns="46223" rIns="92446" bIns="46223"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829967"/>
            <a:ext cx="2982119" cy="464820"/>
          </a:xfrm>
          <a:prstGeom prst="rect">
            <a:avLst/>
          </a:prstGeom>
        </p:spPr>
        <p:txBody>
          <a:bodyPr vert="horz" lIns="92446" tIns="46223" rIns="92446" bIns="46223" rtlCol="0" anchor="b"/>
          <a:lstStyle>
            <a:lvl1pPr algn="l">
              <a:defRPr sz="1200"/>
            </a:lvl1pPr>
          </a:lstStyle>
          <a:p>
            <a:endParaRPr/>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2446" tIns="46223" rIns="92446" bIns="46223" rtlCol="0" anchor="b"/>
          <a:lstStyle>
            <a:lvl1pPr algn="r">
              <a:defRPr sz="1200"/>
            </a:lvl1pPr>
          </a:lstStyle>
          <a:p>
            <a:fld id="{B045B7DE-1198-4F2F-B574-CA8CAE341642}" type="slidenum">
              <a:rPr/>
              <a:t>‹#›</a:t>
            </a:fld>
            <a:endParaRPr/>
          </a:p>
        </p:txBody>
      </p:sp>
    </p:spTree>
    <p:extLst>
      <p:ext uri="{BB962C8B-B14F-4D97-AF65-F5344CB8AC3E}">
        <p14:creationId xmlns:p14="http://schemas.microsoft.com/office/powerpoint/2010/main" val="1882312455"/>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045B7DE-1198-4F2F-B574-CA8CAE341642}" type="slidenum">
              <a:rPr lang="en-US" smtClean="0"/>
              <a:t>1</a:t>
            </a:fld>
            <a:endParaRPr lang="en-US"/>
          </a:p>
        </p:txBody>
      </p:sp>
    </p:spTree>
    <p:extLst>
      <p:ext uri="{BB962C8B-B14F-4D97-AF65-F5344CB8AC3E}">
        <p14:creationId xmlns:p14="http://schemas.microsoft.com/office/powerpoint/2010/main" val="469127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2</a:t>
            </a:fld>
            <a:endParaRPr lang="en-US"/>
          </a:p>
        </p:txBody>
      </p:sp>
    </p:spTree>
    <p:extLst>
      <p:ext uri="{BB962C8B-B14F-4D97-AF65-F5344CB8AC3E}">
        <p14:creationId xmlns:p14="http://schemas.microsoft.com/office/powerpoint/2010/main" val="162560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3</a:t>
            </a:fld>
            <a:endParaRPr lang="en-US"/>
          </a:p>
        </p:txBody>
      </p:sp>
    </p:spTree>
    <p:extLst>
      <p:ext uri="{BB962C8B-B14F-4D97-AF65-F5344CB8AC3E}">
        <p14:creationId xmlns:p14="http://schemas.microsoft.com/office/powerpoint/2010/main" val="20280546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See Developing a Marketing Plan workbook pages 6–7.</a:t>
            </a:r>
          </a:p>
          <a:p>
            <a:r>
              <a:rPr lang="en-US" dirty="0" smtClean="0"/>
              <a:t>There are multiple market segments in the population. A market segment can be divided by race, age, income, education, and many other customer demographics and characteristics. Business owners must determine what customers to try to reach with their product.</a:t>
            </a:r>
          </a:p>
          <a:p>
            <a:endParaRPr lang="en-US" dirty="0" smtClean="0"/>
          </a:p>
          <a:p>
            <a:r>
              <a:rPr lang="en-US" dirty="0" smtClean="0"/>
              <a:t>It is important to determine what segments to target in order to be efficient in marketing and advertising efforts.</a:t>
            </a:r>
          </a:p>
          <a:p>
            <a:endParaRPr lang="en-US" dirty="0"/>
          </a:p>
          <a:p>
            <a:r>
              <a:rPr lang="en-US" dirty="0" smtClean="0"/>
              <a:t>Ask participants to spend 20 minutes filling out the table on page 6.</a:t>
            </a:r>
            <a:endParaRPr lang="en-US" dirty="0"/>
          </a:p>
        </p:txBody>
      </p:sp>
      <p:sp>
        <p:nvSpPr>
          <p:cNvPr id="4" name="Slide Number Placeholder 3"/>
          <p:cNvSpPr>
            <a:spLocks noGrp="1"/>
          </p:cNvSpPr>
          <p:nvPr>
            <p:ph type="sldNum" sz="quarter" idx="10"/>
          </p:nvPr>
        </p:nvSpPr>
        <p:spPr/>
        <p:txBody>
          <a:bodyPr/>
          <a:lstStyle/>
          <a:p>
            <a:fld id="{B045B7DE-1198-4F2F-B574-CA8CAE341642}" type="slidenum">
              <a:rPr lang="en-US" smtClean="0"/>
              <a:t>4</a:t>
            </a:fld>
            <a:endParaRPr lang="en-US"/>
          </a:p>
        </p:txBody>
      </p:sp>
    </p:spTree>
    <p:extLst>
      <p:ext uri="{BB962C8B-B14F-4D97-AF65-F5344CB8AC3E}">
        <p14:creationId xmlns:p14="http://schemas.microsoft.com/office/powerpoint/2010/main" val="837083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5</a:t>
            </a:fld>
            <a:endParaRPr lang="en-US"/>
          </a:p>
        </p:txBody>
      </p:sp>
    </p:spTree>
    <p:extLst>
      <p:ext uri="{BB962C8B-B14F-4D97-AF65-F5344CB8AC3E}">
        <p14:creationId xmlns:p14="http://schemas.microsoft.com/office/powerpoint/2010/main" val="2628179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6</a:t>
            </a:fld>
            <a:endParaRPr lang="en-US"/>
          </a:p>
        </p:txBody>
      </p:sp>
    </p:spTree>
    <p:extLst>
      <p:ext uri="{BB962C8B-B14F-4D97-AF65-F5344CB8AC3E}">
        <p14:creationId xmlns:p14="http://schemas.microsoft.com/office/powerpoint/2010/main" val="36229309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Assess local market – Participants should create a list of possible markets to sell their products. What restaurants, grocery stores, food hubs, or wholesalers are in your region?</a:t>
            </a:r>
          </a:p>
          <a:p>
            <a:r>
              <a:rPr lang="en-US" dirty="0" smtClean="0"/>
              <a:t>Would they be interested in your product? What products are they looking to buy?</a:t>
            </a:r>
          </a:p>
          <a:p>
            <a:endParaRPr lang="en-US" dirty="0"/>
          </a:p>
          <a:p>
            <a:r>
              <a:rPr lang="en-US" dirty="0" smtClean="0"/>
              <a:t>Producers should create a list of people at each of these locations to contact and ask if they would be interested in the product. What are their requirements? What is the volume needed and the potential price?</a:t>
            </a:r>
          </a:p>
          <a:p>
            <a:endParaRPr lang="en-US" dirty="0"/>
          </a:p>
          <a:p>
            <a:r>
              <a:rPr lang="en-US" dirty="0" smtClean="0"/>
              <a:t>Producers should assess the challenges they would have if selling to each of these potential markets. What skill do they have that would make this viable? What skills or resources do they lack?</a:t>
            </a:r>
            <a:endParaRPr lang="en-US" dirty="0"/>
          </a:p>
        </p:txBody>
      </p:sp>
      <p:sp>
        <p:nvSpPr>
          <p:cNvPr id="4" name="Slide Number Placeholder 3"/>
          <p:cNvSpPr>
            <a:spLocks noGrp="1"/>
          </p:cNvSpPr>
          <p:nvPr>
            <p:ph type="sldNum" sz="quarter" idx="10"/>
          </p:nvPr>
        </p:nvSpPr>
        <p:spPr/>
        <p:txBody>
          <a:bodyPr/>
          <a:lstStyle/>
          <a:p>
            <a:fld id="{B045B7DE-1198-4F2F-B574-CA8CAE341642}" type="slidenum">
              <a:rPr lang="en-US" smtClean="0"/>
              <a:t>7</a:t>
            </a:fld>
            <a:endParaRPr lang="en-US"/>
          </a:p>
        </p:txBody>
      </p:sp>
    </p:spTree>
    <p:extLst>
      <p:ext uri="{BB962C8B-B14F-4D97-AF65-F5344CB8AC3E}">
        <p14:creationId xmlns:p14="http://schemas.microsoft.com/office/powerpoint/2010/main" val="3165989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have marketing success, business owners need to be able to determine not only demographic information about their customers, but also characteristics such as values, desires, and needs. How will the product you are offering meet these needs? What marketing channel will help reach these customers? Think about what is important to these customers.</a:t>
            </a:r>
          </a:p>
          <a:p>
            <a:endParaRPr lang="en-US" dirty="0" smtClean="0"/>
          </a:p>
          <a:p>
            <a:r>
              <a:rPr lang="en-US" dirty="0" smtClean="0"/>
              <a:t>For example: Are these potential customers interested in local food because of its health benefits? Do they have families? Do they need tips for preparing your product? What types of television shows do they watch or magazines do they read?</a:t>
            </a:r>
            <a:endParaRPr lang="en-US" dirty="0"/>
          </a:p>
        </p:txBody>
      </p:sp>
      <p:sp>
        <p:nvSpPr>
          <p:cNvPr id="4" name="Slide Number Placeholder 3"/>
          <p:cNvSpPr>
            <a:spLocks noGrp="1"/>
          </p:cNvSpPr>
          <p:nvPr>
            <p:ph type="sldNum" sz="quarter" idx="10"/>
          </p:nvPr>
        </p:nvSpPr>
        <p:spPr/>
        <p:txBody>
          <a:bodyPr/>
          <a:lstStyle/>
          <a:p>
            <a:fld id="{B045B7DE-1198-4F2F-B574-CA8CAE341642}" type="slidenum">
              <a:rPr lang="en-US" smtClean="0"/>
              <a:t>8</a:t>
            </a:fld>
            <a:endParaRPr lang="en-US"/>
          </a:p>
        </p:txBody>
      </p:sp>
    </p:spTree>
    <p:extLst>
      <p:ext uri="{BB962C8B-B14F-4D97-AF65-F5344CB8AC3E}">
        <p14:creationId xmlns:p14="http://schemas.microsoft.com/office/powerpoint/2010/main" val="39753691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9</a:t>
            </a:fld>
            <a:endParaRPr lang="en-US"/>
          </a:p>
        </p:txBody>
      </p:sp>
    </p:spTree>
    <p:extLst>
      <p:ext uri="{BB962C8B-B14F-4D97-AF65-F5344CB8AC3E}">
        <p14:creationId xmlns:p14="http://schemas.microsoft.com/office/powerpoint/2010/main" val="2132151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10</a:t>
            </a:fld>
            <a:endParaRPr lang="en-US"/>
          </a:p>
        </p:txBody>
      </p:sp>
    </p:spTree>
    <p:extLst>
      <p:ext uri="{BB962C8B-B14F-4D97-AF65-F5344CB8AC3E}">
        <p14:creationId xmlns:p14="http://schemas.microsoft.com/office/powerpoint/2010/main" val="42063359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11</a:t>
            </a:fld>
            <a:endParaRPr lang="en-US"/>
          </a:p>
        </p:txBody>
      </p:sp>
    </p:spTree>
    <p:extLst>
      <p:ext uri="{BB962C8B-B14F-4D97-AF65-F5344CB8AC3E}">
        <p14:creationId xmlns:p14="http://schemas.microsoft.com/office/powerpoint/2010/main" val="2687200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12</a:t>
            </a:fld>
            <a:endParaRPr lang="en-US"/>
          </a:p>
        </p:txBody>
      </p:sp>
    </p:spTree>
    <p:extLst>
      <p:ext uri="{BB962C8B-B14F-4D97-AF65-F5344CB8AC3E}">
        <p14:creationId xmlns:p14="http://schemas.microsoft.com/office/powerpoint/2010/main" val="14975828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045B7DE-1198-4F2F-B574-CA8CAE341642}" type="slidenum">
              <a:rPr lang="en-US" smtClean="0"/>
              <a:t>13</a:t>
            </a:fld>
            <a:endParaRPr lang="en-US"/>
          </a:p>
        </p:txBody>
      </p:sp>
    </p:spTree>
    <p:extLst>
      <p:ext uri="{BB962C8B-B14F-4D97-AF65-F5344CB8AC3E}">
        <p14:creationId xmlns:p14="http://schemas.microsoft.com/office/powerpoint/2010/main" val="3320756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533400"/>
            <a:ext cx="8380731" cy="1505396"/>
          </a:xfrm>
        </p:spPr>
        <p:txBody>
          <a:bodyPr>
            <a:noAutofit/>
          </a:bodyPr>
          <a:lstStyle>
            <a:lvl1pPr>
              <a:lnSpc>
                <a:spcPct val="80000"/>
              </a:lnSpc>
              <a:defRPr sz="6000"/>
            </a:lvl1pPr>
          </a:lstStyle>
          <a:p>
            <a:r>
              <a:rPr lang="en-US" dirty="0" smtClean="0"/>
              <a:t>Click to edit Master title style</a:t>
            </a:r>
            <a:endParaRPr dirty="0"/>
          </a:p>
        </p:txBody>
      </p:sp>
      <p:sp>
        <p:nvSpPr>
          <p:cNvPr id="3" name="Subtitle 2"/>
          <p:cNvSpPr>
            <a:spLocks noGrp="1"/>
          </p:cNvSpPr>
          <p:nvPr>
            <p:ph type="subTitle" idx="1"/>
          </p:nvPr>
        </p:nvSpPr>
        <p:spPr>
          <a:xfrm>
            <a:off x="2589212" y="2089595"/>
            <a:ext cx="8380731" cy="886344"/>
          </a:xfrm>
        </p:spPr>
        <p:txBody>
          <a:bodyPr>
            <a:normAutofit/>
          </a:bodyPr>
          <a:lstStyle>
            <a:lvl1pPr marL="0" indent="0" algn="l">
              <a:buNone/>
              <a:defRPr sz="2800">
                <a:solidFill>
                  <a:schemeClr val="accent1">
                    <a:lumMod val="75000"/>
                  </a:schemeClr>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3" indent="0" algn="ctr">
              <a:buNone/>
              <a:defRPr>
                <a:solidFill>
                  <a:schemeClr val="tx1">
                    <a:tint val="75000"/>
                  </a:schemeClr>
                </a:solidFill>
              </a:defRPr>
            </a:lvl5pPr>
            <a:lvl6pPr marL="3047467"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smtClean="0"/>
              <a:t>Click to edit Master subtitle style</a:t>
            </a:r>
            <a:endParaRPr dirty="0"/>
          </a:p>
        </p:txBody>
      </p:sp>
      <p:sp>
        <p:nvSpPr>
          <p:cNvPr id="5" name="Footer Placeholder 4"/>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4" name="Date Placeholder 3"/>
          <p:cNvSpPr>
            <a:spLocks noGrp="1"/>
          </p:cNvSpPr>
          <p:nvPr>
            <p:ph type="dt" sz="half" idx="10"/>
          </p:nvPr>
        </p:nvSpPr>
        <p:spPr>
          <a:xfrm>
            <a:off x="9547913" y="6448425"/>
            <a:ext cx="1422030" cy="180976"/>
          </a:xfrm>
          <a:prstGeom prst="rect">
            <a:avLst/>
          </a:prstGeom>
        </p:spPr>
        <p:txBody>
          <a:bodyPr/>
          <a:lstStyle/>
          <a:p>
            <a:fld id="{A7209051-6E81-43E8-9099-FF6A0C3DCFE8}" type="datetime1">
              <a:rPr lang="en-US"/>
              <a:t>7/19/17</a:t>
            </a:fld>
            <a:endParaRPr/>
          </a:p>
        </p:txBody>
      </p:sp>
      <p:sp>
        <p:nvSpPr>
          <p:cNvPr id="6" name="Slide Number Placeholder 5"/>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2892" y="419991"/>
            <a:ext cx="1961520" cy="1561210"/>
          </a:xfrm>
          <a:prstGeom prst="rect">
            <a:avLst/>
          </a:prstGeom>
        </p:spPr>
      </p:pic>
    </p:spTree>
    <p:extLst>
      <p:ext uri="{BB962C8B-B14F-4D97-AF65-F5344CB8AC3E}">
        <p14:creationId xmlns:p14="http://schemas.microsoft.com/office/powerpoint/2010/main" val="3887510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4" name="Date Placeholder 3"/>
          <p:cNvSpPr>
            <a:spLocks noGrp="1"/>
          </p:cNvSpPr>
          <p:nvPr>
            <p:ph type="dt" sz="half" idx="10"/>
          </p:nvPr>
        </p:nvSpPr>
        <p:spPr>
          <a:xfrm>
            <a:off x="9547913" y="6448425"/>
            <a:ext cx="1422030" cy="180976"/>
          </a:xfrm>
          <a:prstGeom prst="rect">
            <a:avLst/>
          </a:prstGeom>
        </p:spPr>
        <p:txBody>
          <a:bodyPr/>
          <a:lstStyle/>
          <a:p>
            <a:fld id="{0CC3EA6D-DF0B-4D4B-B359-5F1D1D0E30A4}" type="datetime1">
              <a:rPr lang="en-US"/>
              <a:t>7/19/17</a:t>
            </a:fld>
            <a:endParaRPr/>
          </a:p>
        </p:txBody>
      </p:sp>
      <p:sp>
        <p:nvSpPr>
          <p:cNvPr id="6" name="Slide Number Placeholder 5"/>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7"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343515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828324" y="1932518"/>
            <a:ext cx="9141619" cy="2105367"/>
          </a:xfrm>
        </p:spPr>
        <p:txBody>
          <a:bodyPr anchor="b">
            <a:normAutofit/>
          </a:bodyPr>
          <a:lstStyle>
            <a:lvl1pPr algn="l">
              <a:defRPr sz="6000" b="0" cap="none" baseline="0"/>
            </a:lvl1pPr>
          </a:lstStyle>
          <a:p>
            <a:r>
              <a:rPr lang="en-US" smtClean="0"/>
              <a:t>Click to edit Master title style</a:t>
            </a:r>
            <a:endParaRPr/>
          </a:p>
        </p:txBody>
      </p:sp>
      <p:sp>
        <p:nvSpPr>
          <p:cNvPr id="3" name="Text Placeholder 2"/>
          <p:cNvSpPr>
            <a:spLocks noGrp="1"/>
          </p:cNvSpPr>
          <p:nvPr>
            <p:ph type="body" idx="1"/>
          </p:nvPr>
        </p:nvSpPr>
        <p:spPr>
          <a:xfrm>
            <a:off x="1828324" y="4084264"/>
            <a:ext cx="9141619" cy="933297"/>
          </a:xfrm>
        </p:spPr>
        <p:txBody>
          <a:bodyPr anchor="t">
            <a:normAutofit/>
          </a:bodyPr>
          <a:lstStyle>
            <a:lvl1pPr marL="0" indent="0">
              <a:buNone/>
              <a:defRPr sz="2800">
                <a:solidFill>
                  <a:schemeClr val="accent1">
                    <a:lumMod val="75000"/>
                  </a:schemeClr>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3" indent="0">
              <a:buNone/>
              <a:defRPr sz="1900">
                <a:solidFill>
                  <a:schemeClr val="tx1">
                    <a:tint val="75000"/>
                  </a:schemeClr>
                </a:solidFill>
              </a:defRPr>
            </a:lvl5pPr>
            <a:lvl6pPr marL="3047467"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4" name="Date Placeholder 3"/>
          <p:cNvSpPr>
            <a:spLocks noGrp="1"/>
          </p:cNvSpPr>
          <p:nvPr>
            <p:ph type="dt" sz="half" idx="10"/>
          </p:nvPr>
        </p:nvSpPr>
        <p:spPr>
          <a:xfrm>
            <a:off x="9547913" y="6448425"/>
            <a:ext cx="1422030" cy="180976"/>
          </a:xfrm>
          <a:prstGeom prst="rect">
            <a:avLst/>
          </a:prstGeom>
        </p:spPr>
        <p:txBody>
          <a:bodyPr/>
          <a:lstStyle/>
          <a:p>
            <a:fld id="{977EDB99-15BC-4479-BAC5-1E502E66917A}" type="datetime1">
              <a:rPr lang="en-US"/>
              <a:t>7/19/17</a:t>
            </a:fld>
            <a:endParaRPr/>
          </a:p>
        </p:txBody>
      </p:sp>
      <p:sp>
        <p:nvSpPr>
          <p:cNvPr id="6" name="Slide Number Placeholder 5"/>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5491" y="325191"/>
            <a:ext cx="2028508" cy="1614526"/>
          </a:xfrm>
          <a:prstGeom prst="rect">
            <a:avLst/>
          </a:prstGeom>
        </p:spPr>
      </p:pic>
    </p:spTree>
    <p:extLst>
      <p:ext uri="{BB962C8B-B14F-4D97-AF65-F5344CB8AC3E}">
        <p14:creationId xmlns:p14="http://schemas.microsoft.com/office/powerpoint/2010/main" val="14356934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2665412" y="1600200"/>
            <a:ext cx="4648200"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4" name="Content Placeholder 3"/>
          <p:cNvSpPr>
            <a:spLocks noGrp="1"/>
          </p:cNvSpPr>
          <p:nvPr>
            <p:ph sz="half" idx="2"/>
          </p:nvPr>
        </p:nvSpPr>
        <p:spPr>
          <a:xfrm>
            <a:off x="7466012" y="1600200"/>
            <a:ext cx="4418092"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5" name="Date Placeholder 4"/>
          <p:cNvSpPr>
            <a:spLocks noGrp="1"/>
          </p:cNvSpPr>
          <p:nvPr>
            <p:ph type="dt" sz="half" idx="10"/>
          </p:nvPr>
        </p:nvSpPr>
        <p:spPr>
          <a:xfrm>
            <a:off x="9547913" y="6448425"/>
            <a:ext cx="1422030" cy="180976"/>
          </a:xfrm>
          <a:prstGeom prst="rect">
            <a:avLst/>
          </a:prstGeom>
        </p:spPr>
        <p:txBody>
          <a:bodyPr/>
          <a:lstStyle/>
          <a:p>
            <a:fld id="{4067C2A3-CD19-48AB-9F64-ECCF75182EDD}" type="datetime1">
              <a:rPr lang="en-US"/>
              <a:t>7/19/17</a:t>
            </a:fld>
            <a:endParaRPr/>
          </a:p>
        </p:txBody>
      </p:sp>
      <p:sp>
        <p:nvSpPr>
          <p:cNvPr id="7" name="Slide Number Placeholder 6"/>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8"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12977962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665412" y="1524000"/>
            <a:ext cx="3657600" cy="816429"/>
          </a:xfrm>
        </p:spPr>
        <p:txBody>
          <a:bodyPr anchor="ctr">
            <a:normAutofit/>
          </a:bodyPr>
          <a:lstStyle>
            <a:lvl1pPr marL="0" indent="0">
              <a:buNone/>
              <a:defRPr sz="2800" b="0">
                <a:solidFill>
                  <a:schemeClr val="accent1">
                    <a:lumMod val="75000"/>
                  </a:schemeClr>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4" name="Content Placeholder 3"/>
          <p:cNvSpPr>
            <a:spLocks noGrp="1"/>
          </p:cNvSpPr>
          <p:nvPr>
            <p:ph sz="half" idx="2"/>
          </p:nvPr>
        </p:nvSpPr>
        <p:spPr>
          <a:xfrm>
            <a:off x="2665412" y="2413000"/>
            <a:ext cx="3657600" cy="3759199"/>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5" name="Text Placeholder 4"/>
          <p:cNvSpPr>
            <a:spLocks noGrp="1"/>
          </p:cNvSpPr>
          <p:nvPr>
            <p:ph type="body" sz="quarter" idx="3"/>
          </p:nvPr>
        </p:nvSpPr>
        <p:spPr>
          <a:xfrm>
            <a:off x="6475412" y="1524000"/>
            <a:ext cx="4494530" cy="816429"/>
          </a:xfrm>
        </p:spPr>
        <p:txBody>
          <a:bodyPr anchor="ctr">
            <a:normAutofit/>
          </a:bodyPr>
          <a:lstStyle>
            <a:lvl1pPr marL="0" indent="0">
              <a:buNone/>
              <a:defRPr sz="2800" b="0">
                <a:solidFill>
                  <a:schemeClr val="accent1">
                    <a:lumMod val="75000"/>
                  </a:schemeClr>
                </a:solidFill>
              </a:defRPr>
            </a:lvl1pPr>
            <a:lvl2pPr marL="609493" indent="0">
              <a:buNone/>
              <a:defRPr sz="2700" b="1"/>
            </a:lvl2pPr>
            <a:lvl3pPr marL="1218987" indent="0">
              <a:buNone/>
              <a:defRPr sz="2400" b="1"/>
            </a:lvl3pPr>
            <a:lvl4pPr marL="1828480" indent="0">
              <a:buNone/>
              <a:defRPr sz="2100" b="1"/>
            </a:lvl4pPr>
            <a:lvl5pPr marL="2437973" indent="0">
              <a:buNone/>
              <a:defRPr sz="2100" b="1"/>
            </a:lvl5pPr>
            <a:lvl6pPr marL="3047467" indent="0">
              <a:buNone/>
              <a:defRPr sz="2100" b="1"/>
            </a:lvl6pPr>
            <a:lvl7pPr marL="3656960" indent="0">
              <a:buNone/>
              <a:defRPr sz="2100" b="1"/>
            </a:lvl7pPr>
            <a:lvl8pPr marL="4266453" indent="0">
              <a:buNone/>
              <a:defRPr sz="2100" b="1"/>
            </a:lvl8pPr>
            <a:lvl9pPr marL="4875947" indent="0">
              <a:buNone/>
              <a:defRPr sz="2100" b="1"/>
            </a:lvl9pPr>
          </a:lstStyle>
          <a:p>
            <a:pPr lvl="0"/>
            <a:r>
              <a:rPr lang="en-US" smtClean="0"/>
              <a:t>Click to edit Master text styles</a:t>
            </a:r>
          </a:p>
        </p:txBody>
      </p:sp>
      <p:sp>
        <p:nvSpPr>
          <p:cNvPr id="6" name="Content Placeholder 5"/>
          <p:cNvSpPr>
            <a:spLocks noGrp="1"/>
          </p:cNvSpPr>
          <p:nvPr>
            <p:ph sz="quarter" idx="4"/>
          </p:nvPr>
        </p:nvSpPr>
        <p:spPr>
          <a:xfrm>
            <a:off x="6475412" y="2413000"/>
            <a:ext cx="4494530" cy="3759199"/>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baseline="0"/>
            </a:lvl8pPr>
            <a:lvl9pPr>
              <a:defRPr sz="2000" baseline="0"/>
            </a:lvl9pPr>
          </a:lstStyle>
          <a:p>
            <a:pPr lvl="0"/>
            <a:r>
              <a:rPr lang="en-US"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8" name="Footer Placeholder 7"/>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7" name="Date Placeholder 6"/>
          <p:cNvSpPr>
            <a:spLocks noGrp="1"/>
          </p:cNvSpPr>
          <p:nvPr>
            <p:ph type="dt" sz="half" idx="10"/>
          </p:nvPr>
        </p:nvSpPr>
        <p:spPr>
          <a:xfrm>
            <a:off x="9547913" y="6448425"/>
            <a:ext cx="1422030" cy="180976"/>
          </a:xfrm>
          <a:prstGeom prst="rect">
            <a:avLst/>
          </a:prstGeom>
        </p:spPr>
        <p:txBody>
          <a:bodyPr/>
          <a:lstStyle/>
          <a:p>
            <a:fld id="{0363E8C1-7C87-4705-AB97-8CD17D208E3F}" type="datetime1">
              <a:rPr lang="en-US"/>
              <a:t>7/19/17</a:t>
            </a:fld>
            <a:endParaRPr/>
          </a:p>
        </p:txBody>
      </p:sp>
      <p:sp>
        <p:nvSpPr>
          <p:cNvPr id="9" name="Slide Number Placeholder 8"/>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10"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48703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3" name="Date Placeholder 2"/>
          <p:cNvSpPr>
            <a:spLocks noGrp="1"/>
          </p:cNvSpPr>
          <p:nvPr>
            <p:ph type="dt" sz="half" idx="10"/>
          </p:nvPr>
        </p:nvSpPr>
        <p:spPr>
          <a:xfrm>
            <a:off x="9547913" y="6448425"/>
            <a:ext cx="1422030" cy="180976"/>
          </a:xfrm>
          <a:prstGeom prst="rect">
            <a:avLst/>
          </a:prstGeom>
        </p:spPr>
        <p:txBody>
          <a:bodyPr/>
          <a:lstStyle/>
          <a:p>
            <a:fld id="{E20C624E-DF92-4841-B9B9-DD11AA239B85}" type="datetime1">
              <a:rPr lang="en-US"/>
              <a:t>7/19/17</a:t>
            </a:fld>
            <a:endParaRPr/>
          </a:p>
        </p:txBody>
      </p:sp>
      <p:sp>
        <p:nvSpPr>
          <p:cNvPr id="5" name="Slide Number Placeholder 4"/>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6"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96903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8" name="bottom graphic"/>
          <p:cNvGrpSpPr/>
          <p:nvPr/>
        </p:nvGrpSpPr>
        <p:grpSpPr>
          <a:xfrm>
            <a:off x="0" y="5409216"/>
            <a:ext cx="12188825" cy="1462483"/>
            <a:chOff x="0" y="4056912"/>
            <a:chExt cx="9144000" cy="1096862"/>
          </a:xfrm>
        </p:grpSpPr>
        <p:sp>
          <p:nvSpPr>
            <p:cNvPr id="9" name="Freeform 8"/>
            <p:cNvSpPr/>
            <p:nvPr/>
          </p:nvSpPr>
          <p:spPr bwMode="ltGray">
            <a:xfrm rot="5400000">
              <a:off x="4119794" y="119293"/>
              <a:ext cx="904412" cy="9144000"/>
            </a:xfrm>
            <a:custGeom>
              <a:avLst/>
              <a:gdLst/>
              <a:ahLst/>
              <a:cxnLst/>
              <a:rect l="l" t="t" r="r" b="b"/>
              <a:pathLst>
                <a:path w="904412" h="9144000">
                  <a:moveTo>
                    <a:pt x="0" y="0"/>
                  </a:moveTo>
                  <a:lnTo>
                    <a:pt x="904412" y="0"/>
                  </a:lnTo>
                  <a:lnTo>
                    <a:pt x="904412" y="9144000"/>
                  </a:lnTo>
                  <a:lnTo>
                    <a:pt x="391235" y="9144000"/>
                  </a:lnTo>
                  <a:cubicBezTo>
                    <a:pt x="445385" y="6730684"/>
                    <a:pt x="250230" y="1995757"/>
                    <a:pt x="0" y="0"/>
                  </a:cubicBezTo>
                  <a:close/>
                </a:path>
              </a:pathLst>
            </a:cu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72"/>
            <p:cNvSpPr/>
            <p:nvPr/>
          </p:nvSpPr>
          <p:spPr bwMode="ltGray">
            <a:xfrm rot="5400000">
              <a:off x="4023569" y="33343"/>
              <a:ext cx="1096862" cy="9144000"/>
            </a:xfrm>
            <a:custGeom>
              <a:avLst/>
              <a:gdLst/>
              <a:ahLst/>
              <a:cxnLst/>
              <a:rect l="l" t="t" r="r" b="b"/>
              <a:pathLst>
                <a:path w="1096862" h="9144000">
                  <a:moveTo>
                    <a:pt x="1096861" y="9136375"/>
                  </a:moveTo>
                  <a:lnTo>
                    <a:pt x="1096861" y="0"/>
                  </a:lnTo>
                  <a:lnTo>
                    <a:pt x="1096862" y="0"/>
                  </a:lnTo>
                  <a:lnTo>
                    <a:pt x="1096862" y="9136375"/>
                  </a:lnTo>
                  <a:close/>
                  <a:moveTo>
                    <a:pt x="0" y="0"/>
                  </a:moveTo>
                  <a:lnTo>
                    <a:pt x="142171" y="0"/>
                  </a:lnTo>
                  <a:cubicBezTo>
                    <a:pt x="214017" y="532804"/>
                    <a:pt x="281641" y="1260834"/>
                    <a:pt x="340913" y="2087809"/>
                  </a:cubicBezTo>
                  <a:cubicBezTo>
                    <a:pt x="492781" y="4358443"/>
                    <a:pt x="587048" y="7374964"/>
                    <a:pt x="547354" y="9144000"/>
                  </a:cubicBezTo>
                  <a:lnTo>
                    <a:pt x="452132" y="9144000"/>
                  </a:lnTo>
                  <a:cubicBezTo>
                    <a:pt x="484963" y="4670358"/>
                    <a:pt x="240277" y="2482661"/>
                    <a:pt x="0" y="0"/>
                  </a:cubicBezTo>
                  <a:close/>
                </a:path>
              </a:pathLst>
            </a:custGeom>
            <a:solidFill>
              <a:schemeClr val="tx1">
                <a:alpha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a:p>
          </p:txBody>
        </p:sp>
      </p:grpSp>
      <p:sp>
        <p:nvSpPr>
          <p:cNvPr id="3" name="Footer Placeholder 2"/>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2" name="Date Placeholder 1"/>
          <p:cNvSpPr>
            <a:spLocks noGrp="1"/>
          </p:cNvSpPr>
          <p:nvPr>
            <p:ph type="dt" sz="half" idx="10"/>
          </p:nvPr>
        </p:nvSpPr>
        <p:spPr>
          <a:xfrm>
            <a:off x="9547913" y="6448425"/>
            <a:ext cx="1422030" cy="180976"/>
          </a:xfrm>
          <a:prstGeom prst="rect">
            <a:avLst/>
          </a:prstGeom>
        </p:spPr>
        <p:txBody>
          <a:bodyPr/>
          <a:lstStyle/>
          <a:p>
            <a:fld id="{FBDA3AE1-4360-4D5B-BDBC-656B872DD533}" type="datetime1">
              <a:rPr lang="en-US"/>
              <a:t>7/19/17</a:t>
            </a:fld>
            <a:endParaRPr/>
          </a:p>
        </p:txBody>
      </p:sp>
      <p:sp>
        <p:nvSpPr>
          <p:cNvPr id="4" name="Slide Number Placeholder 3"/>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Tree>
    <p:extLst>
      <p:ext uri="{BB962C8B-B14F-4D97-AF65-F5344CB8AC3E}">
        <p14:creationId xmlns:p14="http://schemas.microsoft.com/office/powerpoint/2010/main" val="2225395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
        <p:nvSpPr>
          <p:cNvPr id="3" name="Content Placeholder 2"/>
          <p:cNvSpPr>
            <a:spLocks noGrp="1"/>
          </p:cNvSpPr>
          <p:nvPr>
            <p:ph idx="1"/>
          </p:nvPr>
        </p:nvSpPr>
        <p:spPr>
          <a:xfrm>
            <a:off x="6856412" y="1600200"/>
            <a:ext cx="4113531" cy="4572000"/>
          </a:xfrm>
        </p:spPr>
        <p:txBody>
          <a:bodyPr>
            <a:normAutofit/>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4" name="Text Placeholder 3"/>
          <p:cNvSpPr>
            <a:spLocks noGrp="1"/>
          </p:cNvSpPr>
          <p:nvPr>
            <p:ph type="body" sz="half" idx="2"/>
          </p:nvPr>
        </p:nvSpPr>
        <p:spPr>
          <a:xfrm>
            <a:off x="2689531" y="1600202"/>
            <a:ext cx="3938280" cy="4571999"/>
          </a:xfrm>
        </p:spPr>
        <p:txBody>
          <a:bodyPr>
            <a:normAutofit/>
          </a:bodyPr>
          <a:lstStyle>
            <a:lvl1pPr marL="0" indent="0">
              <a:buNone/>
              <a:defRPr sz="2800">
                <a:solidFill>
                  <a:schemeClr val="accent1">
                    <a:lumMod val="75000"/>
                  </a:schemeClr>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6" name="Footer Placeholder 5"/>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5" name="Date Placeholder 4"/>
          <p:cNvSpPr>
            <a:spLocks noGrp="1"/>
          </p:cNvSpPr>
          <p:nvPr>
            <p:ph type="dt" sz="half" idx="10"/>
          </p:nvPr>
        </p:nvSpPr>
        <p:spPr>
          <a:xfrm>
            <a:off x="9547913" y="6448425"/>
            <a:ext cx="1422030" cy="180976"/>
          </a:xfrm>
          <a:prstGeom prst="rect">
            <a:avLst/>
          </a:prstGeom>
        </p:spPr>
        <p:txBody>
          <a:bodyPr/>
          <a:lstStyle/>
          <a:p>
            <a:fld id="{20990708-46A4-4851-883E-8DFB8939107E}" type="datetime1">
              <a:rPr lang="en-US"/>
              <a:t>7/19/17</a:t>
            </a:fld>
            <a:endParaRPr/>
          </a:p>
        </p:txBody>
      </p:sp>
      <p:sp>
        <p:nvSpPr>
          <p:cNvPr id="7" name="Slide Number Placeholder 6"/>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Tree>
    <p:extLst>
      <p:ext uri="{BB962C8B-B14F-4D97-AF65-F5344CB8AC3E}">
        <p14:creationId xmlns:p14="http://schemas.microsoft.com/office/powerpoint/2010/main" val="34839606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3" name="Picture Placeholder 2" descr="An empty placeholder to add an image. Click on the placeholder and select the image that you wish to add"/>
          <p:cNvSpPr>
            <a:spLocks noGrp="1"/>
          </p:cNvSpPr>
          <p:nvPr>
            <p:ph type="pic" idx="1"/>
          </p:nvPr>
        </p:nvSpPr>
        <p:spPr>
          <a:xfrm>
            <a:off x="2689531" y="1600200"/>
            <a:ext cx="5233206" cy="3759200"/>
          </a:xfrm>
          <a:prstGeom prst="roundRect">
            <a:avLst>
              <a:gd name="adj" fmla="val 3098"/>
            </a:avLst>
          </a:prstGeom>
        </p:spPr>
        <p:txBody>
          <a:bodyPr>
            <a:normAutofit/>
          </a:bodyPr>
          <a:lstStyle>
            <a:lvl1pPr marL="0" indent="0">
              <a:buNone/>
              <a:defRPr sz="2700"/>
            </a:lvl1pPr>
            <a:lvl2pPr marL="609493" indent="0">
              <a:buNone/>
              <a:defRPr sz="3700"/>
            </a:lvl2pPr>
            <a:lvl3pPr marL="1218987" indent="0">
              <a:buNone/>
              <a:defRPr sz="3200"/>
            </a:lvl3pPr>
            <a:lvl4pPr marL="1828480" indent="0">
              <a:buNone/>
              <a:defRPr sz="2700"/>
            </a:lvl4pPr>
            <a:lvl5pPr marL="2437973" indent="0">
              <a:buNone/>
              <a:defRPr sz="2700"/>
            </a:lvl5pPr>
            <a:lvl6pPr marL="3047467" indent="0">
              <a:buNone/>
              <a:defRPr sz="2700"/>
            </a:lvl6pPr>
            <a:lvl7pPr marL="3656960" indent="0">
              <a:buNone/>
              <a:defRPr sz="2700"/>
            </a:lvl7pPr>
            <a:lvl8pPr marL="4266453" indent="0">
              <a:buNone/>
              <a:defRPr sz="2700"/>
            </a:lvl8pPr>
            <a:lvl9pPr marL="4875947" indent="0">
              <a:buNone/>
              <a:defRPr sz="2700"/>
            </a:lvl9pPr>
          </a:lstStyle>
          <a:p>
            <a:r>
              <a:rPr lang="en-US" smtClean="0"/>
              <a:t>Click icon to add picture</a:t>
            </a:r>
            <a:endParaRPr/>
          </a:p>
        </p:txBody>
      </p:sp>
      <p:sp>
        <p:nvSpPr>
          <p:cNvPr id="4" name="Text Placeholder 3"/>
          <p:cNvSpPr>
            <a:spLocks noGrp="1"/>
          </p:cNvSpPr>
          <p:nvPr>
            <p:ph type="body" sz="half" idx="2"/>
          </p:nvPr>
        </p:nvSpPr>
        <p:spPr>
          <a:xfrm>
            <a:off x="8125883" y="1600200"/>
            <a:ext cx="2844059" cy="3759200"/>
          </a:xfrm>
        </p:spPr>
        <p:txBody>
          <a:bodyPr anchor="b">
            <a:normAutofit/>
          </a:bodyPr>
          <a:lstStyle>
            <a:lvl1pPr marL="0" indent="0">
              <a:buNone/>
              <a:defRPr sz="2800">
                <a:solidFill>
                  <a:schemeClr val="accent1">
                    <a:lumMod val="75000"/>
                  </a:schemeClr>
                </a:solidFill>
              </a:defRPr>
            </a:lvl1pPr>
            <a:lvl2pPr marL="609493" indent="0">
              <a:buNone/>
              <a:defRPr sz="1600"/>
            </a:lvl2pPr>
            <a:lvl3pPr marL="1218987" indent="0">
              <a:buNone/>
              <a:defRPr sz="1300"/>
            </a:lvl3pPr>
            <a:lvl4pPr marL="1828480" indent="0">
              <a:buNone/>
              <a:defRPr sz="1200"/>
            </a:lvl4pPr>
            <a:lvl5pPr marL="2437973" indent="0">
              <a:buNone/>
              <a:defRPr sz="1200"/>
            </a:lvl5pPr>
            <a:lvl6pPr marL="3047467" indent="0">
              <a:buNone/>
              <a:defRPr sz="1200"/>
            </a:lvl6pPr>
            <a:lvl7pPr marL="3656960" indent="0">
              <a:buNone/>
              <a:defRPr sz="1200"/>
            </a:lvl7pPr>
            <a:lvl8pPr marL="4266453" indent="0">
              <a:buNone/>
              <a:defRPr sz="1200"/>
            </a:lvl8pPr>
            <a:lvl9pPr marL="4875947" indent="0">
              <a:buNone/>
              <a:defRPr sz="1200"/>
            </a:lvl9pPr>
          </a:lstStyle>
          <a:p>
            <a:pPr lvl="0"/>
            <a:r>
              <a:rPr lang="en-US" smtClean="0"/>
              <a:t>Click to edit Master text styles</a:t>
            </a:r>
          </a:p>
        </p:txBody>
      </p:sp>
      <p:sp>
        <p:nvSpPr>
          <p:cNvPr id="6" name="Footer Placeholder 5"/>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5" name="Date Placeholder 4"/>
          <p:cNvSpPr>
            <a:spLocks noGrp="1"/>
          </p:cNvSpPr>
          <p:nvPr>
            <p:ph type="dt" sz="half" idx="10"/>
          </p:nvPr>
        </p:nvSpPr>
        <p:spPr>
          <a:xfrm>
            <a:off x="9547913" y="6448425"/>
            <a:ext cx="1422030" cy="180976"/>
          </a:xfrm>
          <a:prstGeom prst="rect">
            <a:avLst/>
          </a:prstGeom>
        </p:spPr>
        <p:txBody>
          <a:bodyPr/>
          <a:lstStyle/>
          <a:p>
            <a:fld id="{AE88EFFC-86AE-4294-A319-CAFC2651994B}" type="datetime1">
              <a:rPr lang="en-US"/>
              <a:t>7/19/17</a:t>
            </a:fld>
            <a:endParaRPr/>
          </a:p>
        </p:txBody>
      </p:sp>
      <p:sp>
        <p:nvSpPr>
          <p:cNvPr id="7" name="Slide Number Placeholder 6"/>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8"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1442985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lvl5pPr>
              <a:defRPr/>
            </a:lvl5pPr>
            <a:lvl6pPr>
              <a:defRPr/>
            </a:lvl6pPr>
            <a:lvl7pPr>
              <a:defRPr/>
            </a:lvl7pPr>
            <a:lvl8pPr>
              <a:defRPr baseline="0"/>
            </a:lvl8pPr>
            <a:lvl9pPr>
              <a:defRPr baseline="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a:xfrm>
            <a:off x="1218883" y="6448425"/>
            <a:ext cx="8288401" cy="180976"/>
          </a:xfrm>
          <a:prstGeom prst="rect">
            <a:avLst/>
          </a:prstGeom>
        </p:spPr>
        <p:txBody>
          <a:bodyPr/>
          <a:lstStyle/>
          <a:p>
            <a:r>
              <a:rPr lang="en-US" dirty="0"/>
              <a:t>Add a footer</a:t>
            </a:r>
          </a:p>
        </p:txBody>
      </p:sp>
      <p:sp>
        <p:nvSpPr>
          <p:cNvPr id="4" name="Date Placeholder 3"/>
          <p:cNvSpPr>
            <a:spLocks noGrp="1"/>
          </p:cNvSpPr>
          <p:nvPr>
            <p:ph type="dt" sz="half" idx="10"/>
          </p:nvPr>
        </p:nvSpPr>
        <p:spPr>
          <a:xfrm>
            <a:off x="9547913" y="6448425"/>
            <a:ext cx="1422030" cy="180976"/>
          </a:xfrm>
          <a:prstGeom prst="rect">
            <a:avLst/>
          </a:prstGeom>
        </p:spPr>
        <p:txBody>
          <a:bodyPr/>
          <a:lstStyle/>
          <a:p>
            <a:fld id="{EDCEAB04-7709-4C1E-A61A-74684A0170FC}" type="datetime1">
              <a:rPr lang="en-US"/>
              <a:t>7/19/17</a:t>
            </a:fld>
            <a:endParaRPr/>
          </a:p>
        </p:txBody>
      </p:sp>
      <p:sp>
        <p:nvSpPr>
          <p:cNvPr id="6" name="Slide Number Placeholder 5"/>
          <p:cNvSpPr>
            <a:spLocks noGrp="1"/>
          </p:cNvSpPr>
          <p:nvPr>
            <p:ph type="sldNum" sz="quarter" idx="12"/>
          </p:nvPr>
        </p:nvSpPr>
        <p:spPr>
          <a:xfrm>
            <a:off x="11071516" y="6448425"/>
            <a:ext cx="812588" cy="180976"/>
          </a:xfrm>
          <a:prstGeom prst="rect">
            <a:avLst/>
          </a:prstGeom>
        </p:spPr>
        <p:txBody>
          <a:bodyPr/>
          <a:lstStyle/>
          <a:p>
            <a:fld id="{34C99D79-8A4B-4031-B1E0-AF26F8EDF2BC}" type="slidenum">
              <a:rPr/>
              <a:t>‹#›</a:t>
            </a:fld>
            <a:endParaRPr/>
          </a:p>
        </p:txBody>
      </p:sp>
      <p:sp>
        <p:nvSpPr>
          <p:cNvPr id="7" name="Title 1"/>
          <p:cNvSpPr>
            <a:spLocks noGrp="1"/>
          </p:cNvSpPr>
          <p:nvPr>
            <p:ph type="title"/>
          </p:nvPr>
        </p:nvSpPr>
        <p:spPr>
          <a:xfrm>
            <a:off x="2689531" y="381000"/>
            <a:ext cx="9348481" cy="838200"/>
          </a:xfrm>
          <a:solidFill>
            <a:schemeClr val="accent1"/>
          </a:solidFill>
        </p:spPr>
        <p:txBody>
          <a:bodyPr anchor="ctr" anchorCtr="0">
            <a:normAutofit/>
          </a:bodyPr>
          <a:lstStyle>
            <a:lvl1pPr algn="l">
              <a:defRPr sz="3600" b="0">
                <a:solidFill>
                  <a:schemeClr val="bg1"/>
                </a:solidFill>
                <a:effectLst/>
              </a:defRPr>
            </a:lvl1pPr>
          </a:lstStyle>
          <a:p>
            <a:r>
              <a:rPr lang="en-US" smtClean="0"/>
              <a:t>Click to edit Master title style</a:t>
            </a:r>
            <a:endParaRPr/>
          </a:p>
        </p:txBody>
      </p:sp>
    </p:spTree>
    <p:extLst>
      <p:ext uri="{BB962C8B-B14F-4D97-AF65-F5344CB8AC3E}">
        <p14:creationId xmlns:p14="http://schemas.microsoft.com/office/powerpoint/2010/main" val="264082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Vertical Title and Text">
    <p:spTree>
      <p:nvGrpSpPr>
        <p:cNvPr id="1" name=""/>
        <p:cNvGrpSpPr/>
        <p:nvPr/>
      </p:nvGrpSpPr>
      <p:grpSpPr>
        <a:xfrm>
          <a:off x="0" y="0"/>
          <a:ext cx="0" cy="0"/>
          <a:chOff x="0" y="0"/>
          <a:chExt cx="0" cy="0"/>
        </a:xfrm>
      </p:grpSpPr>
      <p:pic>
        <p:nvPicPr>
          <p:cNvPr id="11" name="Picture 10"/>
          <p:cNvPicPr>
            <a:picLocks noChangeAspect="1"/>
          </p:cNvPicPr>
          <p:nvPr userDrawn="1"/>
        </p:nvPicPr>
        <p:blipFill rotWithShape="1">
          <a:blip r:embed="rId2">
            <a:extLst>
              <a:ext uri="{28A0092B-C50C-407E-A947-70E740481C1C}">
                <a14:useLocalDpi xmlns:a14="http://schemas.microsoft.com/office/drawing/2010/main" val="0"/>
              </a:ext>
            </a:extLst>
          </a:blip>
          <a:srcRect t="14177" b="23406"/>
          <a:stretch/>
        </p:blipFill>
        <p:spPr>
          <a:xfrm>
            <a:off x="1" y="1981200"/>
            <a:ext cx="12188824" cy="4876800"/>
          </a:xfrm>
          <a:prstGeom prst="rect">
            <a:avLst/>
          </a:prstGeom>
        </p:spPr>
      </p:pic>
      <p:sp>
        <p:nvSpPr>
          <p:cNvPr id="14" name="Rectangle 13"/>
          <p:cNvSpPr/>
          <p:nvPr userDrawn="1"/>
        </p:nvSpPr>
        <p:spPr>
          <a:xfrm>
            <a:off x="-6355" y="0"/>
            <a:ext cx="12195179" cy="1905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72875" y="304800"/>
            <a:ext cx="4236718" cy="3372084"/>
          </a:xfrm>
          <a:prstGeom prst="rect">
            <a:avLst/>
          </a:prstGeom>
        </p:spPr>
      </p:pic>
    </p:spTree>
    <p:extLst>
      <p:ext uri="{BB962C8B-B14F-4D97-AF65-F5344CB8AC3E}">
        <p14:creationId xmlns:p14="http://schemas.microsoft.com/office/powerpoint/2010/main" val="81644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a:extLst>
              <a:ext uri="{28A0092B-C50C-407E-A947-70E740481C1C}">
                <a14:useLocalDpi xmlns:a14="http://schemas.microsoft.com/office/drawing/2010/main" val="0"/>
              </a:ext>
            </a:extLst>
          </a:blip>
          <a:srcRect b="39990"/>
          <a:stretch/>
        </p:blipFill>
        <p:spPr>
          <a:xfrm>
            <a:off x="1" y="1990842"/>
            <a:ext cx="12188824" cy="4867158"/>
          </a:xfrm>
          <a:prstGeom prst="rect">
            <a:avLst/>
          </a:prstGeom>
        </p:spPr>
      </p:pic>
      <p:sp>
        <p:nvSpPr>
          <p:cNvPr id="14" name="Rectangle 13"/>
          <p:cNvSpPr/>
          <p:nvPr userDrawn="1"/>
        </p:nvSpPr>
        <p:spPr>
          <a:xfrm>
            <a:off x="-6355" y="0"/>
            <a:ext cx="12195179" cy="1905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8" name="Picture 1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972875" y="304800"/>
            <a:ext cx="4236718" cy="3372084"/>
          </a:xfrm>
          <a:prstGeom prst="rect">
            <a:avLst/>
          </a:prstGeom>
        </p:spPr>
      </p:pic>
    </p:spTree>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74612" y="252505"/>
            <a:ext cx="1662748" cy="1323411"/>
          </a:xfrm>
          <a:prstGeom prst="rect">
            <a:avLst/>
          </a:prstGeom>
        </p:spPr>
      </p:pic>
      <p:sp>
        <p:nvSpPr>
          <p:cNvPr id="2" name="Title Placeholder 1"/>
          <p:cNvSpPr>
            <a:spLocks noGrp="1"/>
          </p:cNvSpPr>
          <p:nvPr>
            <p:ph type="title"/>
          </p:nvPr>
        </p:nvSpPr>
        <p:spPr>
          <a:xfrm>
            <a:off x="2689531" y="152400"/>
            <a:ext cx="8280411" cy="1295400"/>
          </a:xfrm>
          <a:prstGeom prst="rect">
            <a:avLst/>
          </a:prstGeom>
        </p:spPr>
        <p:txBody>
          <a:bodyPr vert="horz" lIns="121899" tIns="60949" rIns="121899" bIns="60949" rtlCol="0" anchor="b">
            <a:normAutofit/>
          </a:bodyPr>
          <a:lstStyle/>
          <a:p>
            <a:r>
              <a:rPr lang="en-US" dirty="0" smtClean="0"/>
              <a:t>Click to edit Master title style</a:t>
            </a:r>
            <a:endParaRPr dirty="0"/>
          </a:p>
        </p:txBody>
      </p:sp>
      <p:sp>
        <p:nvSpPr>
          <p:cNvPr id="3" name="Text Placeholder 2"/>
          <p:cNvSpPr>
            <a:spLocks noGrp="1"/>
          </p:cNvSpPr>
          <p:nvPr>
            <p:ph type="body" idx="1"/>
          </p:nvPr>
        </p:nvSpPr>
        <p:spPr>
          <a:xfrm>
            <a:off x="2689531" y="1600200"/>
            <a:ext cx="8280412" cy="4572000"/>
          </a:xfrm>
          <a:prstGeom prst="rect">
            <a:avLst/>
          </a:prstGeom>
        </p:spPr>
        <p:txBody>
          <a:bodyPr vert="horz" lIns="121899" tIns="60949" rIns="121899" bIns="60949"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dirty="0"/>
          </a:p>
        </p:txBody>
      </p:sp>
      <p:sp>
        <p:nvSpPr>
          <p:cNvPr id="5" name="Rectangle 4"/>
          <p:cNvSpPr/>
          <p:nvPr userDrawn="1"/>
        </p:nvSpPr>
        <p:spPr>
          <a:xfrm>
            <a:off x="-6354" y="0"/>
            <a:ext cx="2443166" cy="6858000"/>
          </a:xfrm>
          <a:prstGeom prst="rect">
            <a:avLst/>
          </a:prstGeom>
          <a:solidFill>
            <a:schemeClr val="accent2"/>
          </a:solidFill>
          <a:ln>
            <a:no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227012" y="5334000"/>
            <a:ext cx="1914588" cy="1066800"/>
          </a:xfrm>
          <a:prstGeom prst="rect">
            <a:avLst/>
          </a:prstGeom>
        </p:spPr>
      </p:pic>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35080" y="304800"/>
            <a:ext cx="2360298" cy="1878605"/>
          </a:xfrm>
          <a:prstGeom prst="rect">
            <a:avLst/>
          </a:prstGeom>
        </p:spPr>
      </p:pic>
    </p:spTree>
    <p:extLst>
      <p:ext uri="{BB962C8B-B14F-4D97-AF65-F5344CB8AC3E}">
        <p14:creationId xmlns:p14="http://schemas.microsoft.com/office/powerpoint/2010/main" val="17826826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1218987" rtl="0" eaLnBrk="1" latinLnBrk="0" hangingPunct="1">
        <a:spcBef>
          <a:spcPct val="0"/>
        </a:spcBef>
        <a:buNone/>
        <a:defRPr sz="3600" kern="1200">
          <a:solidFill>
            <a:schemeClr val="tx1"/>
          </a:solidFill>
          <a:latin typeface="+mj-lt"/>
          <a:ea typeface="+mj-ea"/>
          <a:cs typeface="+mj-cs"/>
        </a:defRPr>
      </a:lvl1pPr>
    </p:titleStyle>
    <p:body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4" Type="http://schemas.openxmlformats.org/officeDocument/2006/relationships/image" Target="../media/image7.emf"/><Relationship Id="rId1" Type="http://schemas.openxmlformats.org/officeDocument/2006/relationships/slideLayout" Target="../slideLayouts/slideLayout1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7.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xml"/><Relationship Id="rId3"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hyperlink" Target="http://www.census.gov/" TargetMode="External"/><Relationship Id="rId4" Type="http://schemas.openxmlformats.org/officeDocument/2006/relationships/hyperlink" Target="http://www.bea.gov/" TargetMode="External"/><Relationship Id="rId5" Type="http://schemas.openxmlformats.org/officeDocument/2006/relationships/hyperlink" Target="https://www.census.gov/programs-surveys/cbp.html" TargetMode="External"/><Relationship Id="rId6" Type="http://schemas.openxmlformats.org/officeDocument/2006/relationships/hyperlink" Target="http://www.msdh.state.ms.us/" TargetMode="External"/><Relationship Id="rId7" Type="http://schemas.openxmlformats.org/officeDocument/2006/relationships/hyperlink" Target="http://www.esri.com/" TargetMode="External"/><Relationship Id="rId8" Type="http://schemas.openxmlformats.org/officeDocument/2006/relationships/hyperlink" Target="http://www.dor.ms.gov/" TargetMode="External"/><Relationship Id="rId9" Type="http://schemas.openxmlformats.org/officeDocument/2006/relationships/hyperlink" Target="http://www.usda.gov/" TargetMode="External"/><Relationship Id="rId10" Type="http://schemas.openxmlformats.org/officeDocument/2006/relationships/hyperlink" Target="http://www.mdah.ms.gov/" TargetMode="External"/><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 Id="rId3" Type="http://schemas.openxmlformats.org/officeDocument/2006/relationships/image" Target="../media/image7.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 Id="rId3" Type="http://schemas.openxmlformats.org/officeDocument/2006/relationships/image" Target="../media/image7.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hyperlink" Target="https://www.youtube.com/watch?v=jbyBZs1ioc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4294967295"/>
          </p:nvPr>
        </p:nvSpPr>
        <p:spPr>
          <a:xfrm>
            <a:off x="-1" y="3581400"/>
            <a:ext cx="12188825" cy="962025"/>
          </a:xfrm>
          <a:noFill/>
          <a:effectLst>
            <a:outerShdw blurRad="50800" dist="38100" dir="2700000" algn="tl" rotWithShape="0">
              <a:prstClr val="black"/>
            </a:outerShdw>
          </a:effectLst>
        </p:spPr>
        <p:txBody>
          <a:bodyPr>
            <a:noAutofit/>
          </a:bodyPr>
          <a:lstStyle/>
          <a:p>
            <a:pPr marL="0" indent="0" algn="ctr">
              <a:buNone/>
            </a:pPr>
            <a:r>
              <a:rPr lang="en-US" sz="4000" dirty="0" smtClean="0">
                <a:solidFill>
                  <a:schemeClr val="bg1"/>
                </a:solidFill>
                <a:latin typeface="+mj-lt"/>
              </a:rPr>
              <a:t>Extension Agent Guide for Marketing Local Foods</a:t>
            </a:r>
          </a:p>
        </p:txBody>
      </p:sp>
      <p:sp>
        <p:nvSpPr>
          <p:cNvPr id="6" name="Rectangle 5"/>
          <p:cNvSpPr/>
          <p:nvPr/>
        </p:nvSpPr>
        <p:spPr>
          <a:xfrm>
            <a:off x="-1" y="5334000"/>
            <a:ext cx="12188826"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3700461" y="6172200"/>
            <a:ext cx="4787900" cy="369332"/>
          </a:xfrm>
          <a:prstGeom prst="rect">
            <a:avLst/>
          </a:prstGeom>
        </p:spPr>
        <p:txBody>
          <a:bodyPr wrap="square">
            <a:spAutoFit/>
          </a:bodyPr>
          <a:lstStyle/>
          <a:p>
            <a:pPr algn="ctr"/>
            <a:r>
              <a:rPr lang="en-US" sz="1800" dirty="0"/>
              <a:t>Rachael Carter and Lauren-Colby Lindley</a:t>
            </a:r>
          </a:p>
        </p:txBody>
      </p:sp>
      <p:sp>
        <p:nvSpPr>
          <p:cNvPr id="7" name="Rectangle 6"/>
          <p:cNvSpPr/>
          <p:nvPr/>
        </p:nvSpPr>
        <p:spPr>
          <a:xfrm>
            <a:off x="3579812" y="4471988"/>
            <a:ext cx="5029200" cy="13954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a:blip r:embed="rId3"/>
          <a:stretch>
            <a:fillRect/>
          </a:stretch>
        </p:blipFill>
        <p:spPr>
          <a:xfrm>
            <a:off x="3700461" y="4572000"/>
            <a:ext cx="4787900" cy="15240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3412" y="304800"/>
            <a:ext cx="2270234" cy="1219200"/>
          </a:xfrm>
          <a:prstGeom prst="rect">
            <a:avLst/>
          </a:prstGeom>
        </p:spPr>
      </p:pic>
    </p:spTree>
    <p:extLst>
      <p:ext uri="{BB962C8B-B14F-4D97-AF65-F5344CB8AC3E}">
        <p14:creationId xmlns:p14="http://schemas.microsoft.com/office/powerpoint/2010/main" val="2801835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670" y="2667000"/>
            <a:ext cx="12165014" cy="2106612"/>
          </a:xfrm>
          <a:prstGeom prst="rect">
            <a:avLst/>
          </a:prstGeom>
          <a:effectLst>
            <a:outerShdw blurRad="50800" dist="50800" dir="5400000" algn="ctr" rotWithShape="0">
              <a:schemeClr val="tx1"/>
            </a:outerShdw>
          </a:effectLst>
        </p:spPr>
        <p:txBody>
          <a:bodyPr vert="horz" lIns="121899" tIns="60949" rIns="121899" bIns="60949" rtlCol="0" anchor="b">
            <a:normAutofit/>
          </a:bodyPr>
          <a:lstStyle>
            <a:lvl1pPr algn="l" defTabSz="1218987" rtl="0" eaLnBrk="1" latinLnBrk="0" hangingPunct="1">
              <a:spcBef>
                <a:spcPct val="0"/>
              </a:spcBef>
              <a:buNone/>
              <a:defRPr sz="3600" kern="1200">
                <a:solidFill>
                  <a:schemeClr val="tx1"/>
                </a:solidFill>
                <a:latin typeface="+mj-lt"/>
                <a:ea typeface="+mj-ea"/>
                <a:cs typeface="+mj-cs"/>
              </a:defRPr>
            </a:lvl1pPr>
          </a:lstStyle>
          <a:p>
            <a:pPr algn="ctr"/>
            <a:r>
              <a:rPr lang="en-US" sz="6000" dirty="0" smtClean="0">
                <a:solidFill>
                  <a:schemeClr val="bg1"/>
                </a:solidFill>
              </a:rPr>
              <a:t>PART 2</a:t>
            </a:r>
            <a:endParaRPr lang="en-US" sz="6000" dirty="0">
              <a:solidFill>
                <a:schemeClr val="bg1"/>
              </a:solidFill>
            </a:endParaRPr>
          </a:p>
        </p:txBody>
      </p:sp>
      <p:sp>
        <p:nvSpPr>
          <p:cNvPr id="5" name="Rectangle 4"/>
          <p:cNvSpPr/>
          <p:nvPr/>
        </p:nvSpPr>
        <p:spPr>
          <a:xfrm>
            <a:off x="-6670" y="5339080"/>
            <a:ext cx="12188826"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2"/>
          <p:cNvSpPr txBox="1">
            <a:spLocks/>
          </p:cNvSpPr>
          <p:nvPr/>
        </p:nvSpPr>
        <p:spPr>
          <a:xfrm>
            <a:off x="2" y="5638800"/>
            <a:ext cx="12188823" cy="1137920"/>
          </a:xfrm>
          <a:prstGeom prst="rect">
            <a:avLst/>
          </a:prstGeom>
        </p:spPr>
        <p:txBody>
          <a:bodyPr vert="horz" lIns="121899" tIns="60949" rIns="121899" bIns="60949" rtlCol="0">
            <a:normAutofit/>
          </a:bodyPr>
          <a:lst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a:lstStyle>
          <a:p>
            <a:pPr marL="0" indent="0" algn="ctr">
              <a:buNone/>
            </a:pPr>
            <a:r>
              <a:rPr lang="en-US" sz="3600" dirty="0">
                <a:latin typeface="+mj-lt"/>
              </a:rPr>
              <a:t>Understanding Your </a:t>
            </a:r>
            <a:r>
              <a:rPr lang="en-US" sz="3600" dirty="0" smtClean="0">
                <a:latin typeface="+mj-lt"/>
              </a:rPr>
              <a:t>Market</a:t>
            </a:r>
            <a:endParaRPr lang="en-US" sz="3600" dirty="0">
              <a:latin typeface="+mj-l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3412" y="304800"/>
            <a:ext cx="2270234" cy="1219200"/>
          </a:xfrm>
          <a:prstGeom prst="rect">
            <a:avLst/>
          </a:prstGeom>
        </p:spPr>
      </p:pic>
    </p:spTree>
    <p:extLst>
      <p:ext uri="{BB962C8B-B14F-4D97-AF65-F5344CB8AC3E}">
        <p14:creationId xmlns:p14="http://schemas.microsoft.com/office/powerpoint/2010/main" val="2846232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70" y="2667000"/>
            <a:ext cx="12165014" cy="2106612"/>
          </a:xfrm>
          <a:prstGeom prst="rect">
            <a:avLst/>
          </a:prstGeom>
          <a:effectLst>
            <a:outerShdw blurRad="50800" dist="50800" dir="5400000" algn="ctr" rotWithShape="0">
              <a:schemeClr val="tx1"/>
            </a:outerShdw>
          </a:effectLst>
        </p:spPr>
        <p:txBody>
          <a:bodyPr vert="horz" lIns="121899" tIns="60949" rIns="121899" bIns="60949" rtlCol="0" anchor="b">
            <a:normAutofit/>
          </a:bodyPr>
          <a:lstStyle>
            <a:lvl1pPr algn="l" defTabSz="1218987" rtl="0" eaLnBrk="1" latinLnBrk="0" hangingPunct="1">
              <a:spcBef>
                <a:spcPct val="0"/>
              </a:spcBef>
              <a:buNone/>
              <a:defRPr sz="3600" kern="1200">
                <a:solidFill>
                  <a:schemeClr val="tx1"/>
                </a:solidFill>
                <a:latin typeface="+mj-lt"/>
                <a:ea typeface="+mj-ea"/>
                <a:cs typeface="+mj-cs"/>
              </a:defRPr>
            </a:lvl1pPr>
          </a:lstStyle>
          <a:p>
            <a:pPr algn="ctr"/>
            <a:r>
              <a:rPr lang="en-US" sz="6000" dirty="0" smtClean="0">
                <a:solidFill>
                  <a:schemeClr val="bg1"/>
                </a:solidFill>
              </a:rPr>
              <a:t>Module 1</a:t>
            </a:r>
            <a:endParaRPr lang="en-US" sz="6000" dirty="0">
              <a:solidFill>
                <a:schemeClr val="bg1"/>
              </a:solidFill>
            </a:endParaRPr>
          </a:p>
        </p:txBody>
      </p:sp>
      <p:sp>
        <p:nvSpPr>
          <p:cNvPr id="7" name="Rectangle 6"/>
          <p:cNvSpPr/>
          <p:nvPr/>
        </p:nvSpPr>
        <p:spPr>
          <a:xfrm>
            <a:off x="-6671" y="5339080"/>
            <a:ext cx="12195495"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2"/>
          <p:cNvSpPr txBox="1">
            <a:spLocks/>
          </p:cNvSpPr>
          <p:nvPr/>
        </p:nvSpPr>
        <p:spPr>
          <a:xfrm>
            <a:off x="2" y="5638800"/>
            <a:ext cx="12188823" cy="1137920"/>
          </a:xfrm>
          <a:prstGeom prst="rect">
            <a:avLst/>
          </a:prstGeom>
        </p:spPr>
        <p:txBody>
          <a:bodyPr vert="horz" lIns="121899" tIns="60949" rIns="121899" bIns="60949" rtlCol="0">
            <a:normAutofit/>
          </a:bodyPr>
          <a:lst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a:lstStyle>
          <a:p>
            <a:pPr marL="0" indent="0" algn="ctr">
              <a:buNone/>
            </a:pPr>
            <a:r>
              <a:rPr lang="en-US" sz="3600" dirty="0" smtClean="0">
                <a:latin typeface="+mj-lt"/>
              </a:rPr>
              <a:t>Market Segments</a:t>
            </a:r>
            <a:endParaRPr lang="en-US" sz="3600" dirty="0">
              <a:latin typeface="+mj-lt"/>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3412" y="304800"/>
            <a:ext cx="2270234" cy="1219200"/>
          </a:xfrm>
          <a:prstGeom prst="rect">
            <a:avLst/>
          </a:prstGeom>
        </p:spPr>
      </p:pic>
    </p:spTree>
    <p:extLst>
      <p:ext uri="{BB962C8B-B14F-4D97-AF65-F5344CB8AC3E}">
        <p14:creationId xmlns:p14="http://schemas.microsoft.com/office/powerpoint/2010/main" val="4162166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Identify Market Segments</a:t>
            </a:r>
            <a:endParaRPr lang="en-US" dirty="0"/>
          </a:p>
        </p:txBody>
      </p:sp>
      <p:sp>
        <p:nvSpPr>
          <p:cNvPr id="3" name="Content Placeholder 2"/>
          <p:cNvSpPr>
            <a:spLocks noGrp="1"/>
          </p:cNvSpPr>
          <p:nvPr>
            <p:ph idx="1"/>
          </p:nvPr>
        </p:nvSpPr>
        <p:spPr/>
        <p:txBody>
          <a:bodyPr>
            <a:normAutofit/>
          </a:bodyPr>
          <a:lstStyle/>
          <a:p>
            <a:r>
              <a:rPr lang="en-US" dirty="0" smtClean="0"/>
              <a:t>There are many different segments.</a:t>
            </a:r>
          </a:p>
          <a:p>
            <a:pPr lvl="1"/>
            <a:r>
              <a:rPr lang="en-US" dirty="0" smtClean="0"/>
              <a:t>Age</a:t>
            </a:r>
          </a:p>
          <a:p>
            <a:pPr lvl="1"/>
            <a:r>
              <a:rPr lang="en-US" dirty="0" smtClean="0"/>
              <a:t>Race</a:t>
            </a:r>
          </a:p>
          <a:p>
            <a:pPr lvl="1"/>
            <a:r>
              <a:rPr lang="en-US" dirty="0" smtClean="0"/>
              <a:t>Location</a:t>
            </a:r>
          </a:p>
          <a:p>
            <a:pPr lvl="1"/>
            <a:r>
              <a:rPr lang="en-US" dirty="0" smtClean="0"/>
              <a:t>Income</a:t>
            </a:r>
          </a:p>
          <a:p>
            <a:pPr lvl="1"/>
            <a:r>
              <a:rPr lang="en-US" dirty="0" smtClean="0"/>
              <a:t>Education</a:t>
            </a:r>
          </a:p>
          <a:p>
            <a:r>
              <a:rPr lang="en-US" dirty="0" smtClean="0"/>
              <a:t>Who are you trying to reach?</a:t>
            </a:r>
          </a:p>
          <a:p>
            <a:r>
              <a:rPr lang="en-US" dirty="0" smtClean="0"/>
              <a:t>What product are you offering them?</a:t>
            </a:r>
          </a:p>
          <a:p>
            <a:pPr marL="0" indent="0">
              <a:buNone/>
            </a:pPr>
            <a:endParaRPr lang="en-US" dirty="0"/>
          </a:p>
        </p:txBody>
      </p:sp>
    </p:spTree>
    <p:extLst>
      <p:ext uri="{BB962C8B-B14F-4D97-AF65-F5344CB8AC3E}">
        <p14:creationId xmlns:p14="http://schemas.microsoft.com/office/powerpoint/2010/main" val="2879150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Existing Data Sources</a:t>
            </a:r>
            <a:endParaRPr lang="en-US" dirty="0"/>
          </a:p>
        </p:txBody>
      </p:sp>
      <p:sp>
        <p:nvSpPr>
          <p:cNvPr id="3" name="Content Placeholder 2"/>
          <p:cNvSpPr>
            <a:spLocks noGrp="1"/>
          </p:cNvSpPr>
          <p:nvPr>
            <p:ph idx="1"/>
          </p:nvPr>
        </p:nvSpPr>
        <p:spPr>
          <a:xfrm>
            <a:off x="2689531" y="1600200"/>
            <a:ext cx="8280412" cy="4724400"/>
          </a:xfrm>
        </p:spPr>
        <p:txBody>
          <a:bodyPr>
            <a:normAutofit fontScale="92500" lnSpcReduction="10000"/>
          </a:bodyPr>
          <a:lstStyle/>
          <a:p>
            <a:r>
              <a:rPr lang="en-US" dirty="0" smtClean="0"/>
              <a:t>Census </a:t>
            </a:r>
            <a:r>
              <a:rPr lang="en-US" dirty="0" smtClean="0">
                <a:hlinkClick r:id="rId3"/>
              </a:rPr>
              <a:t>www.census.gov</a:t>
            </a:r>
            <a:endParaRPr lang="en-US" dirty="0" smtClean="0"/>
          </a:p>
          <a:p>
            <a:r>
              <a:rPr lang="en-US" dirty="0" smtClean="0"/>
              <a:t>Bureau of Economic Analysis </a:t>
            </a:r>
            <a:r>
              <a:rPr lang="en-US" dirty="0" smtClean="0">
                <a:hlinkClick r:id="rId4"/>
              </a:rPr>
              <a:t>www.bea.gov</a:t>
            </a:r>
            <a:endParaRPr lang="en-US" dirty="0" smtClean="0"/>
          </a:p>
          <a:p>
            <a:r>
              <a:rPr lang="en-US" dirty="0" smtClean="0"/>
              <a:t>County Business Patterns </a:t>
            </a:r>
            <a:r>
              <a:rPr lang="en-US" u="sng" dirty="0">
                <a:hlinkClick r:id="rId5"/>
              </a:rPr>
              <a:t>https://</a:t>
            </a:r>
            <a:r>
              <a:rPr lang="en-US" u="sng" dirty="0" smtClean="0">
                <a:hlinkClick r:id="rId5"/>
              </a:rPr>
              <a:t>www.census.gov/programs-surveys/cbp.html</a:t>
            </a:r>
            <a:endParaRPr lang="en-US" u="sng" dirty="0" smtClean="0"/>
          </a:p>
          <a:p>
            <a:r>
              <a:rPr lang="en-US" dirty="0" smtClean="0"/>
              <a:t>Department of Health </a:t>
            </a:r>
            <a:r>
              <a:rPr lang="en-US" dirty="0" smtClean="0">
                <a:hlinkClick r:id="rId6"/>
              </a:rPr>
              <a:t>http://www.msdh.state.ms.us/</a:t>
            </a:r>
            <a:endParaRPr lang="en-US" dirty="0" smtClean="0"/>
          </a:p>
          <a:p>
            <a:r>
              <a:rPr lang="en-US" dirty="0" smtClean="0"/>
              <a:t>ESRI </a:t>
            </a:r>
            <a:r>
              <a:rPr lang="en-US" dirty="0" smtClean="0">
                <a:hlinkClick r:id="rId7"/>
              </a:rPr>
              <a:t>www.esri.com</a:t>
            </a:r>
            <a:endParaRPr lang="en-US" dirty="0" smtClean="0"/>
          </a:p>
          <a:p>
            <a:r>
              <a:rPr lang="en-US" dirty="0" smtClean="0"/>
              <a:t>Department of Revenue </a:t>
            </a:r>
            <a:r>
              <a:rPr lang="en-US" dirty="0" smtClean="0">
                <a:hlinkClick r:id="rId8"/>
              </a:rPr>
              <a:t>http://www.dor.ms.gov/</a:t>
            </a:r>
            <a:endParaRPr lang="en-US" dirty="0" smtClean="0"/>
          </a:p>
          <a:p>
            <a:r>
              <a:rPr lang="en-US" dirty="0" smtClean="0"/>
              <a:t>USDA </a:t>
            </a:r>
            <a:r>
              <a:rPr lang="en-US" dirty="0" smtClean="0">
                <a:hlinkClick r:id="rId9"/>
              </a:rPr>
              <a:t>www.usda.gov</a:t>
            </a:r>
            <a:endParaRPr lang="en-US" dirty="0" smtClean="0"/>
          </a:p>
          <a:p>
            <a:r>
              <a:rPr lang="en-US" dirty="0" smtClean="0"/>
              <a:t>Department of Archives and History </a:t>
            </a:r>
            <a:r>
              <a:rPr lang="en-US" dirty="0" smtClean="0">
                <a:hlinkClick r:id="rId10"/>
              </a:rPr>
              <a:t>www.mdah.ms.gov</a:t>
            </a:r>
            <a:endParaRPr lang="en-US" dirty="0" smtClean="0"/>
          </a:p>
          <a:p>
            <a:pPr>
              <a:buNone/>
            </a:pPr>
            <a:endParaRPr lang="en-US" dirty="0"/>
          </a:p>
        </p:txBody>
      </p:sp>
    </p:spTree>
    <p:extLst>
      <p:ext uri="{BB962C8B-B14F-4D97-AF65-F5344CB8AC3E}">
        <p14:creationId xmlns:p14="http://schemas.microsoft.com/office/powerpoint/2010/main" val="3840464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6670" y="2667000"/>
            <a:ext cx="12165014" cy="2106612"/>
          </a:xfrm>
          <a:prstGeom prst="rect">
            <a:avLst/>
          </a:prstGeom>
          <a:effectLst>
            <a:outerShdw blurRad="50800" dist="50800" dir="5400000" algn="ctr" rotWithShape="0">
              <a:schemeClr val="tx1"/>
            </a:outerShdw>
          </a:effectLst>
        </p:spPr>
        <p:txBody>
          <a:bodyPr vert="horz" lIns="121899" tIns="60949" rIns="121899" bIns="60949" rtlCol="0" anchor="b">
            <a:normAutofit/>
          </a:bodyPr>
          <a:lstStyle>
            <a:lvl1pPr algn="l" defTabSz="1218987" rtl="0" eaLnBrk="1" latinLnBrk="0" hangingPunct="1">
              <a:spcBef>
                <a:spcPct val="0"/>
              </a:spcBef>
              <a:buNone/>
              <a:defRPr sz="3600" kern="1200">
                <a:solidFill>
                  <a:schemeClr val="tx1"/>
                </a:solidFill>
                <a:latin typeface="+mj-lt"/>
                <a:ea typeface="+mj-ea"/>
                <a:cs typeface="+mj-cs"/>
              </a:defRPr>
            </a:lvl1pPr>
          </a:lstStyle>
          <a:p>
            <a:pPr algn="ctr"/>
            <a:r>
              <a:rPr lang="en-US" sz="6000" dirty="0" smtClean="0">
                <a:solidFill>
                  <a:schemeClr val="bg1"/>
                </a:solidFill>
              </a:rPr>
              <a:t>Module 2</a:t>
            </a:r>
            <a:endParaRPr lang="en-US" sz="6000" dirty="0">
              <a:solidFill>
                <a:schemeClr val="bg1"/>
              </a:solidFill>
            </a:endParaRPr>
          </a:p>
        </p:txBody>
      </p:sp>
      <p:sp>
        <p:nvSpPr>
          <p:cNvPr id="7" name="Rectangle 6"/>
          <p:cNvSpPr/>
          <p:nvPr/>
        </p:nvSpPr>
        <p:spPr>
          <a:xfrm>
            <a:off x="-6671" y="5339080"/>
            <a:ext cx="12195495"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2"/>
          <p:cNvSpPr txBox="1">
            <a:spLocks/>
          </p:cNvSpPr>
          <p:nvPr/>
        </p:nvSpPr>
        <p:spPr>
          <a:xfrm>
            <a:off x="2" y="5638800"/>
            <a:ext cx="12188823" cy="1137920"/>
          </a:xfrm>
          <a:prstGeom prst="rect">
            <a:avLst/>
          </a:prstGeom>
        </p:spPr>
        <p:txBody>
          <a:bodyPr vert="horz" lIns="121899" tIns="60949" rIns="121899" bIns="60949" rtlCol="0">
            <a:normAutofit/>
          </a:bodyPr>
          <a:lst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a:lstStyle>
          <a:p>
            <a:pPr marL="0" indent="0" algn="ctr">
              <a:buNone/>
            </a:pPr>
            <a:r>
              <a:rPr lang="en-US" sz="3600" dirty="0" smtClean="0">
                <a:latin typeface="+mj-lt"/>
              </a:rPr>
              <a:t>Evaluating the Market</a:t>
            </a:r>
            <a:endParaRPr lang="en-US" sz="3600" dirty="0">
              <a:latin typeface="+mj-lt"/>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3412" y="304800"/>
            <a:ext cx="2270234" cy="1219200"/>
          </a:xfrm>
          <a:prstGeom prst="rect">
            <a:avLst/>
          </a:prstGeom>
        </p:spPr>
      </p:pic>
    </p:spTree>
    <p:extLst>
      <p:ext uri="{BB962C8B-B14F-4D97-AF65-F5344CB8AC3E}">
        <p14:creationId xmlns:p14="http://schemas.microsoft.com/office/powerpoint/2010/main" val="1343772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Assessing the Market </a:t>
            </a:r>
            <a:endParaRPr lang="en-US" dirty="0"/>
          </a:p>
        </p:txBody>
      </p:sp>
      <p:sp>
        <p:nvSpPr>
          <p:cNvPr id="3" name="Content Placeholder 2"/>
          <p:cNvSpPr>
            <a:spLocks noGrp="1"/>
          </p:cNvSpPr>
          <p:nvPr>
            <p:ph idx="1"/>
          </p:nvPr>
        </p:nvSpPr>
        <p:spPr/>
        <p:txBody>
          <a:bodyPr/>
          <a:lstStyle/>
          <a:p>
            <a:r>
              <a:rPr lang="en-US" dirty="0" smtClean="0"/>
              <a:t>Assess the local market.</a:t>
            </a:r>
          </a:p>
          <a:p>
            <a:r>
              <a:rPr lang="en-US" dirty="0" smtClean="0"/>
              <a:t>Assess local resources.</a:t>
            </a:r>
          </a:p>
          <a:p>
            <a:r>
              <a:rPr lang="en-US" dirty="0" smtClean="0"/>
              <a:t>Interview potential market channels.</a:t>
            </a:r>
          </a:p>
          <a:p>
            <a:r>
              <a:rPr lang="en-US" dirty="0" smtClean="0"/>
              <a:t>Determine prices.</a:t>
            </a:r>
          </a:p>
          <a:p>
            <a:r>
              <a:rPr lang="en-US" dirty="0" smtClean="0"/>
              <a:t>Assess how difficult market entry will be.</a:t>
            </a:r>
          </a:p>
          <a:p>
            <a:r>
              <a:rPr lang="en-US" dirty="0" smtClean="0"/>
              <a:t>Assess your skills.</a:t>
            </a:r>
          </a:p>
          <a:p>
            <a:r>
              <a:rPr lang="en-US" dirty="0" smtClean="0"/>
              <a:t>CAN YOU MAKE A PROFIT?</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04572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Customer Values, Wishes, and Wants</a:t>
            </a:r>
            <a:endParaRPr lang="en-US" dirty="0"/>
          </a:p>
        </p:txBody>
      </p:sp>
      <p:sp>
        <p:nvSpPr>
          <p:cNvPr id="3" name="Content Placeholder 2"/>
          <p:cNvSpPr>
            <a:spLocks noGrp="1"/>
          </p:cNvSpPr>
          <p:nvPr>
            <p:ph idx="1"/>
          </p:nvPr>
        </p:nvSpPr>
        <p:spPr/>
        <p:txBody>
          <a:bodyPr/>
          <a:lstStyle/>
          <a:p>
            <a:r>
              <a:rPr lang="en-US" dirty="0"/>
              <a:t>What are </a:t>
            </a:r>
            <a:r>
              <a:rPr lang="en-US" dirty="0" smtClean="0"/>
              <a:t>your potential customers’ </a:t>
            </a:r>
            <a:r>
              <a:rPr lang="en-US" dirty="0"/>
              <a:t>values and characteristics</a:t>
            </a:r>
            <a:r>
              <a:rPr lang="en-US" dirty="0" smtClean="0"/>
              <a:t>?</a:t>
            </a:r>
          </a:p>
          <a:p>
            <a:r>
              <a:rPr lang="en-US" dirty="0" smtClean="0"/>
              <a:t>How will your product and service meet these needs?</a:t>
            </a:r>
            <a:endParaRPr lang="en-US" dirty="0"/>
          </a:p>
          <a:p>
            <a:endParaRPr lang="en-US" dirty="0"/>
          </a:p>
        </p:txBody>
      </p:sp>
    </p:spTree>
    <p:extLst>
      <p:ext uri="{BB962C8B-B14F-4D97-AF65-F5344CB8AC3E}">
        <p14:creationId xmlns:p14="http://schemas.microsoft.com/office/powerpoint/2010/main" val="2013144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Target Marketing</a:t>
            </a:r>
            <a:endParaRPr lang="en-US" dirty="0"/>
          </a:p>
        </p:txBody>
      </p:sp>
      <p:sp>
        <p:nvSpPr>
          <p:cNvPr id="3" name="Content Placeholder 2"/>
          <p:cNvSpPr>
            <a:spLocks noGrp="1"/>
          </p:cNvSpPr>
          <p:nvPr>
            <p:ph idx="1"/>
          </p:nvPr>
        </p:nvSpPr>
        <p:spPr/>
        <p:txBody>
          <a:bodyPr/>
          <a:lstStyle/>
          <a:p>
            <a:r>
              <a:rPr lang="en-US" dirty="0" smtClean="0"/>
              <a:t>Identify Target Market</a:t>
            </a:r>
          </a:p>
          <a:p>
            <a:pPr lvl="1"/>
            <a:r>
              <a:rPr lang="en-US" dirty="0" smtClean="0"/>
              <a:t>What group do you want to purchase your product?</a:t>
            </a:r>
          </a:p>
          <a:p>
            <a:r>
              <a:rPr lang="en-US" dirty="0" smtClean="0"/>
              <a:t>Price Sensitivity</a:t>
            </a:r>
          </a:p>
          <a:p>
            <a:pPr lvl="1"/>
            <a:r>
              <a:rPr lang="en-US" dirty="0" smtClean="0"/>
              <a:t>Is your good a luxury good?</a:t>
            </a:r>
          </a:p>
          <a:p>
            <a:pPr lvl="1"/>
            <a:r>
              <a:rPr lang="en-US" dirty="0" smtClean="0"/>
              <a:t>Will your customers be concerned about price?</a:t>
            </a:r>
            <a:endParaRPr lang="en-US" dirty="0"/>
          </a:p>
        </p:txBody>
      </p:sp>
    </p:spTree>
    <p:extLst>
      <p:ext uri="{BB962C8B-B14F-4D97-AF65-F5344CB8AC3E}">
        <p14:creationId xmlns:p14="http://schemas.microsoft.com/office/powerpoint/2010/main" val="1445595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665412" y="381000"/>
            <a:ext cx="9372600" cy="838200"/>
          </a:xfrm>
        </p:spPr>
        <p:txBody>
          <a:bodyPr rtlCol="0">
            <a:normAutofit/>
          </a:bodyPr>
          <a:lstStyle/>
          <a:p>
            <a:pPr marL="54864">
              <a:defRPr/>
            </a:pPr>
            <a:r>
              <a:rPr lang="en-US" dirty="0" smtClean="0"/>
              <a:t>Pricing Strategies</a:t>
            </a:r>
          </a:p>
        </p:txBody>
      </p:sp>
      <p:sp>
        <p:nvSpPr>
          <p:cNvPr id="19459" name="Rectangle 3"/>
          <p:cNvSpPr>
            <a:spLocks noGrp="1" noChangeArrowheads="1"/>
          </p:cNvSpPr>
          <p:nvPr>
            <p:ph sz="half" idx="1"/>
          </p:nvPr>
        </p:nvSpPr>
        <p:spPr/>
        <p:txBody>
          <a:bodyPr/>
          <a:lstStyle/>
          <a:p>
            <a:pPr eaLnBrk="1" hangingPunct="1"/>
            <a:r>
              <a:rPr lang="en-US" dirty="0" smtClean="0"/>
              <a:t>Get top dollar.</a:t>
            </a:r>
          </a:p>
          <a:p>
            <a:pPr eaLnBrk="1" hangingPunct="1"/>
            <a:r>
              <a:rPr lang="en-US" dirty="0" smtClean="0"/>
              <a:t>Develop a business plan.</a:t>
            </a:r>
          </a:p>
          <a:p>
            <a:pPr eaLnBrk="1" hangingPunct="1"/>
            <a:r>
              <a:rPr lang="en-US" dirty="0" smtClean="0"/>
              <a:t>Offer packages.</a:t>
            </a:r>
          </a:p>
          <a:p>
            <a:pPr eaLnBrk="1" hangingPunct="1"/>
            <a:r>
              <a:rPr lang="en-US" dirty="0" smtClean="0"/>
              <a:t>Offer variety.</a:t>
            </a:r>
          </a:p>
          <a:p>
            <a:pPr eaLnBrk="1" hangingPunct="1"/>
            <a:r>
              <a:rPr lang="en-US" dirty="0" smtClean="0"/>
              <a:t>Know your customers!</a:t>
            </a:r>
          </a:p>
        </p:txBody>
      </p:sp>
      <p:pic>
        <p:nvPicPr>
          <p:cNvPr id="3" name="Content Placeholder 2"/>
          <p:cNvPicPr>
            <a:picLocks noGrp="1" noChangeAspect="1"/>
          </p:cNvPicPr>
          <p:nvPr>
            <p:ph sz="half" idx="2"/>
          </p:nvPr>
        </p:nvPicPr>
        <p:blipFill>
          <a:blip r:embed="rId3"/>
          <a:stretch>
            <a:fillRect/>
          </a:stretch>
        </p:blipFill>
        <p:spPr>
          <a:xfrm>
            <a:off x="7466012" y="2438400"/>
            <a:ext cx="4140516" cy="3817270"/>
          </a:xfrm>
          <a:prstGeom prst="rect">
            <a:avLst/>
          </a:prstGeom>
        </p:spPr>
      </p:pic>
    </p:spTree>
    <p:extLst>
      <p:ext uri="{BB962C8B-B14F-4D97-AF65-F5344CB8AC3E}">
        <p14:creationId xmlns:p14="http://schemas.microsoft.com/office/powerpoint/2010/main" val="2961039350"/>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6670" y="2667000"/>
            <a:ext cx="12165014" cy="2106612"/>
          </a:xfrm>
          <a:prstGeom prst="rect">
            <a:avLst/>
          </a:prstGeom>
          <a:effectLst>
            <a:outerShdw blurRad="50800" dist="50800" dir="5400000" algn="ctr" rotWithShape="0">
              <a:schemeClr val="tx1"/>
            </a:outerShdw>
          </a:effectLst>
        </p:spPr>
        <p:txBody>
          <a:bodyPr vert="horz" lIns="121899" tIns="60949" rIns="121899" bIns="60949" rtlCol="0" anchor="b">
            <a:normAutofit/>
          </a:bodyPr>
          <a:lstStyle>
            <a:lvl1pPr algn="l" defTabSz="1218987" rtl="0" eaLnBrk="1" latinLnBrk="0" hangingPunct="1">
              <a:spcBef>
                <a:spcPct val="0"/>
              </a:spcBef>
              <a:buNone/>
              <a:defRPr sz="3600" kern="1200">
                <a:solidFill>
                  <a:schemeClr val="tx1"/>
                </a:solidFill>
                <a:latin typeface="+mj-lt"/>
                <a:ea typeface="+mj-ea"/>
                <a:cs typeface="+mj-cs"/>
              </a:defRPr>
            </a:lvl1pPr>
          </a:lstStyle>
          <a:p>
            <a:pPr algn="ctr"/>
            <a:r>
              <a:rPr lang="en-US" sz="6000" dirty="0" smtClean="0">
                <a:solidFill>
                  <a:schemeClr val="bg1"/>
                </a:solidFill>
              </a:rPr>
              <a:t>Module 3</a:t>
            </a:r>
            <a:endParaRPr lang="en-US" sz="6000" dirty="0">
              <a:solidFill>
                <a:schemeClr val="bg1"/>
              </a:solidFill>
            </a:endParaRPr>
          </a:p>
        </p:txBody>
      </p:sp>
      <p:sp>
        <p:nvSpPr>
          <p:cNvPr id="5" name="Rectangle 4"/>
          <p:cNvSpPr/>
          <p:nvPr/>
        </p:nvSpPr>
        <p:spPr>
          <a:xfrm>
            <a:off x="-6671" y="5339080"/>
            <a:ext cx="12195495" cy="152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2"/>
          <p:cNvSpPr txBox="1">
            <a:spLocks/>
          </p:cNvSpPr>
          <p:nvPr/>
        </p:nvSpPr>
        <p:spPr>
          <a:xfrm>
            <a:off x="2" y="5638800"/>
            <a:ext cx="12188823" cy="1137920"/>
          </a:xfrm>
          <a:prstGeom prst="rect">
            <a:avLst/>
          </a:prstGeom>
        </p:spPr>
        <p:txBody>
          <a:bodyPr vert="horz" lIns="121899" tIns="60949" rIns="121899" bIns="60949" rtlCol="0">
            <a:normAutofit/>
          </a:bodyPr>
          <a:lstStyle>
            <a:lvl1pPr marL="304747" indent="-304747" algn="l" defTabSz="1218987" rtl="0" eaLnBrk="1" latinLnBrk="0" hangingPunct="1">
              <a:lnSpc>
                <a:spcPct val="90000"/>
              </a:lnSpc>
              <a:spcBef>
                <a:spcPts val="1800"/>
              </a:spcBef>
              <a:buClr>
                <a:schemeClr val="accent1">
                  <a:lumMod val="75000"/>
                </a:schemeClr>
              </a:buClr>
              <a:buFont typeface="Arial" pitchFamily="34" charset="0"/>
              <a:buChar char="•"/>
              <a:defRPr sz="2800" kern="1200">
                <a:solidFill>
                  <a:schemeClr val="tx1"/>
                </a:solidFill>
                <a:latin typeface="+mn-lt"/>
                <a:ea typeface="+mn-ea"/>
                <a:cs typeface="+mn-cs"/>
              </a:defRPr>
            </a:lvl1pPr>
            <a:lvl2pPr marL="755772" indent="-304747" algn="l" defTabSz="1218987" rtl="0" eaLnBrk="1" latinLnBrk="0" hangingPunct="1">
              <a:lnSpc>
                <a:spcPct val="90000"/>
              </a:lnSpc>
              <a:spcBef>
                <a:spcPts val="1200"/>
              </a:spcBef>
              <a:buClr>
                <a:schemeClr val="accent1">
                  <a:lumMod val="75000"/>
                </a:schemeClr>
              </a:buClr>
              <a:buFont typeface="Arial" pitchFamily="34" charset="0"/>
              <a:buChar char="–"/>
              <a:defRPr sz="2400" kern="1200">
                <a:solidFill>
                  <a:schemeClr val="tx1"/>
                </a:solidFill>
                <a:latin typeface="+mn-lt"/>
                <a:ea typeface="+mn-ea"/>
                <a:cs typeface="+mn-cs"/>
              </a:defRPr>
            </a:lvl2pPr>
            <a:lvl3pPr marL="120679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3pPr>
            <a:lvl4pPr marL="1657822"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4pPr>
            <a:lvl5pPr marL="2108847" indent="-304747" algn="l" defTabSz="1218987" rtl="0" eaLnBrk="1" latinLnBrk="0" hangingPunct="1">
              <a:lnSpc>
                <a:spcPct val="90000"/>
              </a:lnSpc>
              <a:spcBef>
                <a:spcPts val="800"/>
              </a:spcBef>
              <a:buClr>
                <a:schemeClr val="accent1">
                  <a:lumMod val="75000"/>
                </a:schemeClr>
              </a:buClr>
              <a:buFont typeface="Arial" pitchFamily="34" charset="0"/>
              <a:buChar char="•"/>
              <a:defRPr sz="2000" kern="1200">
                <a:solidFill>
                  <a:schemeClr val="tx1"/>
                </a:solidFill>
                <a:latin typeface="+mn-lt"/>
                <a:ea typeface="+mn-ea"/>
                <a:cs typeface="+mn-cs"/>
              </a:defRPr>
            </a:lvl5pPr>
            <a:lvl6pPr marL="255987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6pPr>
            <a:lvl7pPr marL="301089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7pPr>
            <a:lvl8pPr marL="3461922"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8pPr>
            <a:lvl9pPr marL="3912947" indent="-304747" algn="l" defTabSz="1218987" rtl="0" eaLnBrk="1" latinLnBrk="0" hangingPunct="1">
              <a:lnSpc>
                <a:spcPct val="90000"/>
              </a:lnSpc>
              <a:spcBef>
                <a:spcPts val="800"/>
              </a:spcBef>
              <a:buClr>
                <a:schemeClr val="accent1"/>
              </a:buClr>
              <a:buFont typeface="Arial" pitchFamily="34" charset="0"/>
              <a:buChar char="•"/>
              <a:defRPr sz="2000" kern="1200" baseline="0">
                <a:solidFill>
                  <a:schemeClr val="tx1"/>
                </a:solidFill>
                <a:latin typeface="+mn-lt"/>
                <a:ea typeface="+mn-ea"/>
                <a:cs typeface="+mn-cs"/>
              </a:defRPr>
            </a:lvl9pPr>
          </a:lstStyle>
          <a:p>
            <a:pPr marL="0" indent="0" algn="ctr">
              <a:buNone/>
            </a:pPr>
            <a:r>
              <a:rPr lang="en-US" sz="3600" dirty="0" smtClean="0">
                <a:latin typeface="+mj-lt"/>
              </a:rPr>
              <a:t>Brand Identification</a:t>
            </a:r>
            <a:endParaRPr lang="en-US" sz="3600" dirty="0">
              <a:latin typeface="+mj-lt"/>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3412" y="304800"/>
            <a:ext cx="2270234" cy="1219200"/>
          </a:xfrm>
          <a:prstGeom prst="rect">
            <a:avLst/>
          </a:prstGeom>
        </p:spPr>
      </p:pic>
    </p:spTree>
    <p:extLst>
      <p:ext uri="{BB962C8B-B14F-4D97-AF65-F5344CB8AC3E}">
        <p14:creationId xmlns:p14="http://schemas.microsoft.com/office/powerpoint/2010/main" val="1720399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689531" y="381000"/>
            <a:ext cx="9348481" cy="838200"/>
          </a:xfrm>
        </p:spPr>
        <p:txBody>
          <a:bodyPr/>
          <a:lstStyle/>
          <a:p>
            <a:r>
              <a:rPr lang="en-US" dirty="0" smtClean="0"/>
              <a:t>Brand Identification</a:t>
            </a:r>
            <a:endParaRPr lang="en-US" dirty="0"/>
          </a:p>
        </p:txBody>
      </p:sp>
      <p:sp>
        <p:nvSpPr>
          <p:cNvPr id="7" name="Content Placeholder 6"/>
          <p:cNvSpPr>
            <a:spLocks noGrp="1"/>
          </p:cNvSpPr>
          <p:nvPr>
            <p:ph idx="1"/>
          </p:nvPr>
        </p:nvSpPr>
        <p:spPr/>
        <p:txBody>
          <a:bodyPr/>
          <a:lstStyle/>
          <a:p>
            <a:r>
              <a:rPr lang="en-US" dirty="0" smtClean="0"/>
              <a:t>What is unique about your business?</a:t>
            </a:r>
          </a:p>
          <a:p>
            <a:r>
              <a:rPr lang="en-US" dirty="0" smtClean="0"/>
              <a:t>What message are you trying to convey?</a:t>
            </a:r>
          </a:p>
          <a:p>
            <a:r>
              <a:rPr lang="en-US" dirty="0" smtClean="0"/>
              <a:t>What do you want to accomplish?</a:t>
            </a:r>
          </a:p>
          <a:p>
            <a:r>
              <a:rPr lang="en-US" dirty="0" smtClean="0"/>
              <a:t>What experience will you create?</a:t>
            </a:r>
            <a:endParaRPr lang="en-US" dirty="0"/>
          </a:p>
        </p:txBody>
      </p:sp>
    </p:spTree>
    <p:extLst>
      <p:ext uri="{BB962C8B-B14F-4D97-AF65-F5344CB8AC3E}">
        <p14:creationId xmlns:p14="http://schemas.microsoft.com/office/powerpoint/2010/main" val="4134593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9531" y="381000"/>
            <a:ext cx="9348481" cy="838200"/>
          </a:xfrm>
        </p:spPr>
        <p:txBody>
          <a:bodyPr/>
          <a:lstStyle/>
          <a:p>
            <a:r>
              <a:rPr lang="en-US" dirty="0" smtClean="0"/>
              <a:t>Purpose of Branding</a:t>
            </a:r>
            <a:endParaRPr lang="en-US" dirty="0"/>
          </a:p>
        </p:txBody>
      </p:sp>
      <p:sp>
        <p:nvSpPr>
          <p:cNvPr id="3" name="Content Placeholder 2"/>
          <p:cNvSpPr>
            <a:spLocks noGrp="1"/>
          </p:cNvSpPr>
          <p:nvPr>
            <p:ph idx="1"/>
          </p:nvPr>
        </p:nvSpPr>
        <p:spPr/>
        <p:txBody>
          <a:bodyPr/>
          <a:lstStyle/>
          <a:p>
            <a:r>
              <a:rPr lang="en-US" dirty="0" smtClean="0"/>
              <a:t>Re-tells the story of a positive experience.</a:t>
            </a:r>
          </a:p>
          <a:p>
            <a:r>
              <a:rPr lang="en-US" dirty="0" smtClean="0"/>
              <a:t>Emphasizes character.</a:t>
            </a:r>
          </a:p>
          <a:p>
            <a:r>
              <a:rPr lang="en-US" dirty="0" smtClean="0"/>
              <a:t>Defines, creates, and implements a system to share your business’s personality.</a:t>
            </a:r>
          </a:p>
          <a:p>
            <a:pPr marL="0" indent="0">
              <a:buNone/>
            </a:pPr>
            <a:r>
              <a:rPr lang="en-US" dirty="0" smtClean="0"/>
              <a:t>Ben Muldrow – Arnett Muldrow and Associates</a:t>
            </a:r>
          </a:p>
          <a:p>
            <a:pPr marL="0" indent="0">
              <a:buNone/>
            </a:pPr>
            <a:r>
              <a:rPr lang="en-US" dirty="0" smtClean="0"/>
              <a:t>View Branding for Mississippi </a:t>
            </a:r>
            <a:r>
              <a:rPr lang="en-US" dirty="0" err="1" smtClean="0"/>
              <a:t>Agritourism</a:t>
            </a:r>
            <a:r>
              <a:rPr lang="en-US" dirty="0" smtClean="0"/>
              <a:t> and Local Foods:</a:t>
            </a:r>
          </a:p>
          <a:p>
            <a:pPr marL="0" indent="0">
              <a:buNone/>
            </a:pPr>
            <a:r>
              <a:rPr lang="en-US" dirty="0">
                <a:hlinkClick r:id="rId3"/>
              </a:rPr>
              <a:t>https://</a:t>
            </a:r>
            <a:r>
              <a:rPr lang="en-US" dirty="0" smtClean="0">
                <a:hlinkClick r:id="rId3"/>
              </a:rPr>
              <a:t>www.youtube.com/watch?v=jbyBZs1iocg</a:t>
            </a:r>
            <a:endParaRPr lang="en-US" dirty="0" smtClean="0"/>
          </a:p>
          <a:p>
            <a:pPr marL="0" indent="0">
              <a:buNone/>
            </a:pPr>
            <a:endParaRPr lang="en-US" dirty="0"/>
          </a:p>
        </p:txBody>
      </p:sp>
    </p:spTree>
    <p:extLst>
      <p:ext uri="{BB962C8B-B14F-4D97-AF65-F5344CB8AC3E}">
        <p14:creationId xmlns:p14="http://schemas.microsoft.com/office/powerpoint/2010/main" val="3754562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ooking 16x9">
  <a:themeElements>
    <a:clrScheme name="Grow Your Brand">
      <a:dk1>
        <a:srgbClr val="000000"/>
      </a:dk1>
      <a:lt1>
        <a:srgbClr val="FFFFFF"/>
      </a:lt1>
      <a:dk2>
        <a:srgbClr val="7F7F7F"/>
      </a:dk2>
      <a:lt2>
        <a:srgbClr val="E6E6E6"/>
      </a:lt2>
      <a:accent1>
        <a:srgbClr val="13A247"/>
      </a:accent1>
      <a:accent2>
        <a:srgbClr val="276AA5"/>
      </a:accent2>
      <a:accent3>
        <a:srgbClr val="FE750E"/>
      </a:accent3>
      <a:accent4>
        <a:srgbClr val="F23610"/>
      </a:accent4>
      <a:accent5>
        <a:srgbClr val="7C283A"/>
      </a:accent5>
      <a:accent6>
        <a:srgbClr val="3E7520"/>
      </a:accent6>
      <a:hlink>
        <a:srgbClr val="89C01C"/>
      </a:hlink>
      <a:folHlink>
        <a:srgbClr val="A6A6A6"/>
      </a:folHlink>
    </a:clrScheme>
    <a:fontScheme name="Franklin Gothic">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extLst>
    <a:ext uri="{05A4C25C-085E-4340-85A3-A5531E510DB2}">
      <thm15:themeFamily xmlns:thm15="http://schemas.microsoft.com/office/thememl/2012/main" xmlns="" name="Fresh food presentation (widescreen).potx" id="{63DD3034-9CB5-4B6F-BCA0-530A5E267AB2}" vid="{9783A5E3-1DF2-4F3C-8902-0C2EB8A188D6}"/>
    </a:ext>
  </a:extLst>
</a:theme>
</file>

<file path=ppt/theme/theme2.xml><?xml version="1.0" encoding="utf-8"?>
<a:theme xmlns:a="http://schemas.openxmlformats.org/drawingml/2006/main" name="Office Theme">
  <a:themeElements>
    <a:clrScheme name="Cooking_16x9">
      <a:dk1>
        <a:srgbClr val="000000"/>
      </a:dk1>
      <a:lt1>
        <a:sysClr val="window" lastClr="FFFFFF"/>
      </a:lt1>
      <a:dk2>
        <a:srgbClr val="7F7F7F"/>
      </a:dk2>
      <a:lt2>
        <a:srgbClr val="E6E6E6"/>
      </a:lt2>
      <a:accent1>
        <a:srgbClr val="89C01C"/>
      </a:accent1>
      <a:accent2>
        <a:srgbClr val="FCB22C"/>
      </a:accent2>
      <a:accent3>
        <a:srgbClr val="FE750E"/>
      </a:accent3>
      <a:accent4>
        <a:srgbClr val="F23610"/>
      </a:accent4>
      <a:accent5>
        <a:srgbClr val="7C283A"/>
      </a:accent5>
      <a:accent6>
        <a:srgbClr val="3E7520"/>
      </a:accent6>
      <a:hlink>
        <a:srgbClr val="89C01C"/>
      </a:hlink>
      <a:folHlink>
        <a:srgbClr val="A6A6A6"/>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theme>
</file>

<file path=ppt/theme/theme3.xml><?xml version="1.0" encoding="utf-8"?>
<a:theme xmlns:a="http://schemas.openxmlformats.org/drawingml/2006/main" name="Office Theme">
  <a:themeElements>
    <a:clrScheme name="Cooking_16x9">
      <a:dk1>
        <a:srgbClr val="000000"/>
      </a:dk1>
      <a:lt1>
        <a:sysClr val="window" lastClr="FFFFFF"/>
      </a:lt1>
      <a:dk2>
        <a:srgbClr val="7F7F7F"/>
      </a:dk2>
      <a:lt2>
        <a:srgbClr val="E6E6E6"/>
      </a:lt2>
      <a:accent1>
        <a:srgbClr val="89C01C"/>
      </a:accent1>
      <a:accent2>
        <a:srgbClr val="FCB22C"/>
      </a:accent2>
      <a:accent3>
        <a:srgbClr val="FE750E"/>
      </a:accent3>
      <a:accent4>
        <a:srgbClr val="F23610"/>
      </a:accent4>
      <a:accent5>
        <a:srgbClr val="7C283A"/>
      </a:accent5>
      <a:accent6>
        <a:srgbClr val="3E7520"/>
      </a:accent6>
      <a:hlink>
        <a:srgbClr val="89C01C"/>
      </a:hlink>
      <a:folHlink>
        <a:srgbClr val="A6A6A6"/>
      </a:folHlink>
    </a:clrScheme>
    <a:fontScheme name="Constantia">
      <a:maj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nstant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1Subtle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gradFill rotWithShape="1">
          <a:gsLst>
            <a:gs pos="0">
              <a:schemeClr val="phClr">
                <a:tint val="50000"/>
                <a:satMod val="180000"/>
              </a:schemeClr>
            </a:gs>
            <a:gs pos="100000">
              <a:schemeClr val="phClr">
                <a:shade val="45000"/>
                <a:satMod val="120000"/>
              </a:schemeClr>
            </a:gs>
          </a:gsLst>
          <a:path path="circle">
            <a:fillToRect l="180000" t="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E700CCB-20BA-4760-AB9F-AC3B63ED32E0}">
  <ds:schemaRefs>
    <ds:schemaRef ds:uri="40262f94-9f35-4ac3-9a90-690165a166b7"/>
    <ds:schemaRef ds:uri="http://purl.org/dc/elements/1.1/"/>
    <ds:schemaRef ds:uri="http://schemas.openxmlformats.org/package/2006/metadata/core-properties"/>
    <ds:schemaRef ds:uri="http://schemas.microsoft.com/office/2006/documentManagement/types"/>
    <ds:schemaRef ds:uri="http://purl.org/dc/terms/"/>
    <ds:schemaRef ds:uri="http://www.w3.org/XML/1998/namespace"/>
    <ds:schemaRef ds:uri="http://purl.org/dc/dcmitype/"/>
    <ds:schemaRef ds:uri="http://schemas.microsoft.com/office/infopath/2007/PartnerControls"/>
    <ds:schemaRef ds:uri="a4f35948-e619-41b3-aa29-22878b09cfd2"/>
    <ds:schemaRef ds:uri="http://schemas.microsoft.com/office/2006/metadata/properties"/>
  </ds:schemaRefs>
</ds:datastoreItem>
</file>

<file path=customXml/itemProps2.xml><?xml version="1.0" encoding="utf-8"?>
<ds:datastoreItem xmlns:ds="http://schemas.openxmlformats.org/officeDocument/2006/customXml" ds:itemID="{FB14945D-DABB-422F-9B28-D299995C92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08942AA-0721-4324-BC2C-A3CB43F24E7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3312</TotalTime>
  <Words>655</Words>
  <Application>Microsoft Macintosh PowerPoint</Application>
  <PresentationFormat>Custom</PresentationFormat>
  <Paragraphs>91</Paragraphs>
  <Slides>13</Slides>
  <Notes>13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Cooking 16x9</vt:lpstr>
      <vt:lpstr>PowerPoint Presentation</vt:lpstr>
      <vt:lpstr>PowerPoint Presentation</vt:lpstr>
      <vt:lpstr>PowerPoint Presentation</vt:lpstr>
      <vt:lpstr>Identify Market Segments</vt:lpstr>
      <vt:lpstr>Existing Data Sources</vt:lpstr>
      <vt:lpstr>PowerPoint Presentation</vt:lpstr>
      <vt:lpstr>Assessing the Market </vt:lpstr>
      <vt:lpstr>Customer Values, Wishes, and Wants</vt:lpstr>
      <vt:lpstr>Target Marketing</vt:lpstr>
      <vt:lpstr>Pricing Strategies</vt:lpstr>
      <vt:lpstr>PowerPoint Presentation</vt:lpstr>
      <vt:lpstr>Brand Identification</vt:lpstr>
      <vt:lpstr>Purpose of Branding</vt:lpstr>
    </vt:vector>
  </TitlesOfParts>
  <Company>MSU-ES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Layout</dc:title>
  <dc:creator>Windows User</dc:creator>
  <cp:lastModifiedBy>NoneGiven</cp:lastModifiedBy>
  <cp:revision>609</cp:revision>
  <cp:lastPrinted>2017-04-27T16:11:53Z</cp:lastPrinted>
  <dcterms:created xsi:type="dcterms:W3CDTF">2017-04-03T20:41:59Z</dcterms:created>
  <dcterms:modified xsi:type="dcterms:W3CDTF">2017-07-19T16:07:30Z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