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jpeg"/>
  <Default Extension="emf" ContentType="image/x-emf"/>
  <Default Extension="rels" ContentType="application/vnd.openxmlformats-package.relationships+xml"/>
  <Default Extension="gif" ContentType="image/gif"/>
  <Default Extension="m4a" ContentType="audio/unknown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7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4" Type="http://schemas.openxmlformats.org/officeDocument/2006/relationships/custom-properties" Target="docProps/custom.xml"/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53"/>
  </p:notesMasterIdLst>
  <p:handoutMasterIdLst>
    <p:handoutMasterId r:id="rId54"/>
  </p:handoutMasterIdLst>
  <p:sldIdLst>
    <p:sldId id="256" r:id="rId5"/>
    <p:sldId id="320" r:id="rId6"/>
    <p:sldId id="370" r:id="rId7"/>
    <p:sldId id="282" r:id="rId8"/>
    <p:sldId id="288" r:id="rId9"/>
    <p:sldId id="261" r:id="rId10"/>
    <p:sldId id="260" r:id="rId11"/>
    <p:sldId id="371" r:id="rId12"/>
    <p:sldId id="325" r:id="rId13"/>
    <p:sldId id="324" r:id="rId14"/>
    <p:sldId id="275" r:id="rId15"/>
    <p:sldId id="304" r:id="rId16"/>
    <p:sldId id="276" r:id="rId17"/>
    <p:sldId id="277" r:id="rId18"/>
    <p:sldId id="278" r:id="rId19"/>
    <p:sldId id="279" r:id="rId20"/>
    <p:sldId id="296" r:id="rId21"/>
    <p:sldId id="327" r:id="rId22"/>
    <p:sldId id="328" r:id="rId23"/>
    <p:sldId id="329" r:id="rId24"/>
    <p:sldId id="330" r:id="rId25"/>
    <p:sldId id="331" r:id="rId26"/>
    <p:sldId id="332" r:id="rId27"/>
    <p:sldId id="333" r:id="rId28"/>
    <p:sldId id="374" r:id="rId29"/>
    <p:sldId id="334" r:id="rId30"/>
    <p:sldId id="335" r:id="rId31"/>
    <p:sldId id="336" r:id="rId32"/>
    <p:sldId id="337" r:id="rId33"/>
    <p:sldId id="338" r:id="rId34"/>
    <p:sldId id="339" r:id="rId35"/>
    <p:sldId id="340" r:id="rId36"/>
    <p:sldId id="341" r:id="rId37"/>
    <p:sldId id="345" r:id="rId38"/>
    <p:sldId id="346" r:id="rId39"/>
    <p:sldId id="373" r:id="rId40"/>
    <p:sldId id="348" r:id="rId41"/>
    <p:sldId id="347" r:id="rId42"/>
    <p:sldId id="263" r:id="rId43"/>
    <p:sldId id="293" r:id="rId44"/>
    <p:sldId id="292" r:id="rId45"/>
    <p:sldId id="291" r:id="rId46"/>
    <p:sldId id="372" r:id="rId47"/>
    <p:sldId id="349" r:id="rId48"/>
    <p:sldId id="294" r:id="rId49"/>
    <p:sldId id="299" r:id="rId50"/>
    <p:sldId id="360" r:id="rId51"/>
    <p:sldId id="361" r:id="rId52"/>
  </p:sldIdLst>
  <p:sldSz cx="12188825" cy="6858000"/>
  <p:notesSz cx="6881813" cy="9296400"/>
  <p:defaultTextStyle>
    <a:defPPr>
      <a:defRPr lang="en-US"/>
    </a:defPPr>
    <a:lvl1pPr marL="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0949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1898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2848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3797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4746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65696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26645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87594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3" pos="383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928" userDrawn="1">
          <p15:clr>
            <a:srgbClr val="A4A3A4"/>
          </p15:clr>
        </p15:guide>
        <p15:guide id="2" pos="2168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notes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802" autoAdjust="0"/>
    <p:restoredTop sz="77767" autoAdjust="0"/>
  </p:normalViewPr>
  <p:slideViewPr>
    <p:cSldViewPr>
      <p:cViewPr>
        <p:scale>
          <a:sx n="125" d="100"/>
          <a:sy n="125" d="100"/>
        </p:scale>
        <p:origin x="-2808" y="-552"/>
      </p:cViewPr>
      <p:guideLst>
        <p:guide orient="horz" pos="2160"/>
        <p:guide pos="3839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-1182"/>
    </p:cViewPr>
  </p:sorterViewPr>
  <p:notesViewPr>
    <p:cSldViewPr showGuides="1">
      <p:cViewPr>
        <p:scale>
          <a:sx n="155" d="100"/>
          <a:sy n="155" d="100"/>
        </p:scale>
        <p:origin x="3264" y="-40"/>
      </p:cViewPr>
      <p:guideLst>
        <p:guide orient="horz" pos="2928"/>
        <p:guide pos="2168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4" Type="http://schemas.openxmlformats.org/officeDocument/2006/relationships/slide" Target="slides/slide10.xml"/><Relationship Id="rId15" Type="http://schemas.openxmlformats.org/officeDocument/2006/relationships/slide" Target="slides/slide11.xml"/><Relationship Id="rId16" Type="http://schemas.openxmlformats.org/officeDocument/2006/relationships/slide" Target="slides/slide12.xml"/><Relationship Id="rId17" Type="http://schemas.openxmlformats.org/officeDocument/2006/relationships/slide" Target="slides/slide13.xml"/><Relationship Id="rId18" Type="http://schemas.openxmlformats.org/officeDocument/2006/relationships/slide" Target="slides/slide14.xml"/><Relationship Id="rId19" Type="http://schemas.openxmlformats.org/officeDocument/2006/relationships/slide" Target="slides/slide15.xml"/><Relationship Id="rId50" Type="http://schemas.openxmlformats.org/officeDocument/2006/relationships/slide" Target="slides/slide46.xml"/><Relationship Id="rId51" Type="http://schemas.openxmlformats.org/officeDocument/2006/relationships/slide" Target="slides/slide47.xml"/><Relationship Id="rId52" Type="http://schemas.openxmlformats.org/officeDocument/2006/relationships/slide" Target="slides/slide48.xml"/><Relationship Id="rId53" Type="http://schemas.openxmlformats.org/officeDocument/2006/relationships/notesMaster" Target="notesMasters/notesMaster1.xml"/><Relationship Id="rId54" Type="http://schemas.openxmlformats.org/officeDocument/2006/relationships/handoutMaster" Target="handoutMasters/handoutMaster1.xml"/><Relationship Id="rId55" Type="http://schemas.openxmlformats.org/officeDocument/2006/relationships/printerSettings" Target="printerSettings/printerSettings1.bin"/><Relationship Id="rId56" Type="http://schemas.openxmlformats.org/officeDocument/2006/relationships/presProps" Target="presProps.xml"/><Relationship Id="rId57" Type="http://schemas.openxmlformats.org/officeDocument/2006/relationships/viewProps" Target="viewProps.xml"/><Relationship Id="rId58" Type="http://schemas.openxmlformats.org/officeDocument/2006/relationships/theme" Target="theme/theme1.xml"/><Relationship Id="rId59" Type="http://schemas.openxmlformats.org/officeDocument/2006/relationships/tableStyles" Target="tableStyles.xml"/><Relationship Id="rId40" Type="http://schemas.openxmlformats.org/officeDocument/2006/relationships/slide" Target="slides/slide36.xml"/><Relationship Id="rId41" Type="http://schemas.openxmlformats.org/officeDocument/2006/relationships/slide" Target="slides/slide37.xml"/><Relationship Id="rId42" Type="http://schemas.openxmlformats.org/officeDocument/2006/relationships/slide" Target="slides/slide38.xml"/><Relationship Id="rId43" Type="http://schemas.openxmlformats.org/officeDocument/2006/relationships/slide" Target="slides/slide39.xml"/><Relationship Id="rId44" Type="http://schemas.openxmlformats.org/officeDocument/2006/relationships/slide" Target="slides/slide40.xml"/><Relationship Id="rId45" Type="http://schemas.openxmlformats.org/officeDocument/2006/relationships/slide" Target="slides/slide41.xml"/><Relationship Id="rId46" Type="http://schemas.openxmlformats.org/officeDocument/2006/relationships/slide" Target="slides/slide42.xml"/><Relationship Id="rId47" Type="http://schemas.openxmlformats.org/officeDocument/2006/relationships/slide" Target="slides/slide43.xml"/><Relationship Id="rId48" Type="http://schemas.openxmlformats.org/officeDocument/2006/relationships/slide" Target="slides/slide44.xml"/><Relationship Id="rId49" Type="http://schemas.openxmlformats.org/officeDocument/2006/relationships/slide" Target="slides/slide45.xml"/><Relationship Id="rId1" Type="http://schemas.openxmlformats.org/officeDocument/2006/relationships/customXml" Target="../customXml/item1.xml"/><Relationship Id="rId2" Type="http://schemas.openxmlformats.org/officeDocument/2006/relationships/customXml" Target="../customXml/item2.xml"/><Relationship Id="rId3" Type="http://schemas.openxmlformats.org/officeDocument/2006/relationships/customXml" Target="../customXml/item3.xml"/><Relationship Id="rId4" Type="http://schemas.openxmlformats.org/officeDocument/2006/relationships/slideMaster" Target="slideMasters/slideMaster1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9" Type="http://schemas.openxmlformats.org/officeDocument/2006/relationships/slide" Target="slides/slide5.xml"/><Relationship Id="rId30" Type="http://schemas.openxmlformats.org/officeDocument/2006/relationships/slide" Target="slides/slide26.xml"/><Relationship Id="rId31" Type="http://schemas.openxmlformats.org/officeDocument/2006/relationships/slide" Target="slides/slide27.xml"/><Relationship Id="rId32" Type="http://schemas.openxmlformats.org/officeDocument/2006/relationships/slide" Target="slides/slide28.xml"/><Relationship Id="rId33" Type="http://schemas.openxmlformats.org/officeDocument/2006/relationships/slide" Target="slides/slide29.xml"/><Relationship Id="rId34" Type="http://schemas.openxmlformats.org/officeDocument/2006/relationships/slide" Target="slides/slide30.xml"/><Relationship Id="rId35" Type="http://schemas.openxmlformats.org/officeDocument/2006/relationships/slide" Target="slides/slide31.xml"/><Relationship Id="rId36" Type="http://schemas.openxmlformats.org/officeDocument/2006/relationships/slide" Target="slides/slide32.xml"/><Relationship Id="rId37" Type="http://schemas.openxmlformats.org/officeDocument/2006/relationships/slide" Target="slides/slide33.xml"/><Relationship Id="rId38" Type="http://schemas.openxmlformats.org/officeDocument/2006/relationships/slide" Target="slides/slide34.xml"/><Relationship Id="rId39" Type="http://schemas.openxmlformats.org/officeDocument/2006/relationships/slide" Target="slides/slide35.xml"/><Relationship Id="rId20" Type="http://schemas.openxmlformats.org/officeDocument/2006/relationships/slide" Target="slides/slide16.xml"/><Relationship Id="rId21" Type="http://schemas.openxmlformats.org/officeDocument/2006/relationships/slide" Target="slides/slide17.xml"/><Relationship Id="rId22" Type="http://schemas.openxmlformats.org/officeDocument/2006/relationships/slide" Target="slides/slide18.xml"/><Relationship Id="rId23" Type="http://schemas.openxmlformats.org/officeDocument/2006/relationships/slide" Target="slides/slide19.xml"/><Relationship Id="rId24" Type="http://schemas.openxmlformats.org/officeDocument/2006/relationships/slide" Target="slides/slide20.xml"/><Relationship Id="rId25" Type="http://schemas.openxmlformats.org/officeDocument/2006/relationships/slide" Target="slides/slide21.xml"/><Relationship Id="rId26" Type="http://schemas.openxmlformats.org/officeDocument/2006/relationships/slide" Target="slides/slide22.xml"/><Relationship Id="rId27" Type="http://schemas.openxmlformats.org/officeDocument/2006/relationships/slide" Target="slides/slide23.xml"/><Relationship Id="rId28" Type="http://schemas.openxmlformats.org/officeDocument/2006/relationships/slide" Target="slides/slide24.xml"/><Relationship Id="rId29" Type="http://schemas.openxmlformats.org/officeDocument/2006/relationships/slide" Target="slides/slide25.xml"/><Relationship Id="rId10" Type="http://schemas.openxmlformats.org/officeDocument/2006/relationships/slide" Target="slides/slide6.xml"/><Relationship Id="rId11" Type="http://schemas.openxmlformats.org/officeDocument/2006/relationships/slide" Target="slides/slide7.xml"/><Relationship Id="rId12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4BADDD7-950E-43C0-B277-3EF2C2782DBB}" type="doc">
      <dgm:prSet loTypeId="urn:microsoft.com/office/officeart/2005/8/layout/venn1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03FE1EF-6ACA-4C6B-A616-32962A3FDECC}">
      <dgm:prSet phldrT="[Text]"/>
      <dgm:spPr/>
      <dgm:t>
        <a:bodyPr/>
        <a:lstStyle/>
        <a:p>
          <a:r>
            <a:rPr lang="en-US" dirty="0" smtClean="0"/>
            <a:t>Relationship Marketing</a:t>
          </a:r>
          <a:endParaRPr lang="en-US" dirty="0"/>
        </a:p>
      </dgm:t>
    </dgm:pt>
    <dgm:pt modelId="{D6A3D443-8AC1-4833-8EF1-33C83A0EA5AC}" type="parTrans" cxnId="{8BA7E062-3E7D-4EDD-952F-4F05D7E04074}">
      <dgm:prSet/>
      <dgm:spPr/>
      <dgm:t>
        <a:bodyPr/>
        <a:lstStyle/>
        <a:p>
          <a:endParaRPr lang="en-US"/>
        </a:p>
      </dgm:t>
    </dgm:pt>
    <dgm:pt modelId="{4FC6C437-0718-4252-AD22-4B7533316183}" type="sibTrans" cxnId="{8BA7E062-3E7D-4EDD-952F-4F05D7E04074}">
      <dgm:prSet/>
      <dgm:spPr/>
      <dgm:t>
        <a:bodyPr/>
        <a:lstStyle/>
        <a:p>
          <a:endParaRPr lang="en-US"/>
        </a:p>
      </dgm:t>
    </dgm:pt>
    <dgm:pt modelId="{B9267BBD-52AC-4901-925E-3BEDA431B2C4}">
      <dgm:prSet phldrT="[Text]"/>
      <dgm:spPr/>
      <dgm:t>
        <a:bodyPr/>
        <a:lstStyle/>
        <a:p>
          <a:r>
            <a:rPr lang="en-US" dirty="0" smtClean="0"/>
            <a:t>Direct Marketing</a:t>
          </a:r>
          <a:endParaRPr lang="en-US" dirty="0"/>
        </a:p>
      </dgm:t>
    </dgm:pt>
    <dgm:pt modelId="{A4908CE4-76E1-47AA-B2B7-6F9328FCD7A9}" type="parTrans" cxnId="{06D472EB-0338-406B-80C7-0AC06259B36D}">
      <dgm:prSet/>
      <dgm:spPr/>
      <dgm:t>
        <a:bodyPr/>
        <a:lstStyle/>
        <a:p>
          <a:endParaRPr lang="en-US"/>
        </a:p>
      </dgm:t>
    </dgm:pt>
    <dgm:pt modelId="{CAE2EAAF-172F-4758-8209-08BA501C5ACD}" type="sibTrans" cxnId="{06D472EB-0338-406B-80C7-0AC06259B36D}">
      <dgm:prSet/>
      <dgm:spPr/>
      <dgm:t>
        <a:bodyPr/>
        <a:lstStyle/>
        <a:p>
          <a:endParaRPr lang="en-US"/>
        </a:p>
      </dgm:t>
    </dgm:pt>
    <dgm:pt modelId="{3FAAC283-504D-4839-9796-7C864A1DD240}">
      <dgm:prSet phldrT="[Text]"/>
      <dgm:spPr/>
      <dgm:t>
        <a:bodyPr/>
        <a:lstStyle/>
        <a:p>
          <a:r>
            <a:rPr lang="en-US" dirty="0" smtClean="0"/>
            <a:t>Advertising</a:t>
          </a:r>
          <a:endParaRPr lang="en-US" dirty="0"/>
        </a:p>
      </dgm:t>
    </dgm:pt>
    <dgm:pt modelId="{88ECEC3D-7B93-437B-B4DB-8F76033EEEFE}" type="parTrans" cxnId="{F4277A35-DA20-48E2-BC74-2FB9F25B77B1}">
      <dgm:prSet/>
      <dgm:spPr/>
      <dgm:t>
        <a:bodyPr/>
        <a:lstStyle/>
        <a:p>
          <a:endParaRPr lang="en-US"/>
        </a:p>
      </dgm:t>
    </dgm:pt>
    <dgm:pt modelId="{16A02EC3-0785-417D-A680-489C44375E3A}" type="sibTrans" cxnId="{F4277A35-DA20-48E2-BC74-2FB9F25B77B1}">
      <dgm:prSet/>
      <dgm:spPr/>
      <dgm:t>
        <a:bodyPr/>
        <a:lstStyle/>
        <a:p>
          <a:endParaRPr lang="en-US"/>
        </a:p>
      </dgm:t>
    </dgm:pt>
    <dgm:pt modelId="{B5E83C7E-4B38-4413-987B-F9E81F5006A2}">
      <dgm:prSet phldrT="[Text]"/>
      <dgm:spPr/>
      <dgm:t>
        <a:bodyPr/>
        <a:lstStyle/>
        <a:p>
          <a:r>
            <a:rPr lang="en-US" dirty="0" smtClean="0"/>
            <a:t>Public Relations</a:t>
          </a:r>
          <a:endParaRPr lang="en-US" dirty="0"/>
        </a:p>
      </dgm:t>
    </dgm:pt>
    <dgm:pt modelId="{A8B3A6A3-12EA-4CE4-93FC-0E48A226C3E8}" type="parTrans" cxnId="{20E65662-3E5F-4E4E-B08B-DB3378805352}">
      <dgm:prSet/>
      <dgm:spPr/>
      <dgm:t>
        <a:bodyPr/>
        <a:lstStyle/>
        <a:p>
          <a:endParaRPr lang="en-US"/>
        </a:p>
      </dgm:t>
    </dgm:pt>
    <dgm:pt modelId="{10832E1D-D4E3-49B3-A124-8D8D8B8B1FFF}" type="sibTrans" cxnId="{20E65662-3E5F-4E4E-B08B-DB3378805352}">
      <dgm:prSet/>
      <dgm:spPr/>
      <dgm:t>
        <a:bodyPr/>
        <a:lstStyle/>
        <a:p>
          <a:endParaRPr lang="en-US"/>
        </a:p>
      </dgm:t>
    </dgm:pt>
    <dgm:pt modelId="{648880B5-3C8B-460E-9210-9A0A72D39E19}">
      <dgm:prSet phldrT="[Text]"/>
      <dgm:spPr/>
      <dgm:t>
        <a:bodyPr/>
        <a:lstStyle/>
        <a:p>
          <a:r>
            <a:rPr lang="en-US" dirty="0" smtClean="0"/>
            <a:t>Digital Marketing</a:t>
          </a:r>
          <a:endParaRPr lang="en-US" dirty="0"/>
        </a:p>
      </dgm:t>
    </dgm:pt>
    <dgm:pt modelId="{D2F210ED-6E84-4DC4-91B9-52B5767EA9D7}" type="parTrans" cxnId="{0196D48D-BBAE-4E53-9580-6DA62CC8F340}">
      <dgm:prSet/>
      <dgm:spPr/>
      <dgm:t>
        <a:bodyPr/>
        <a:lstStyle/>
        <a:p>
          <a:endParaRPr lang="en-US"/>
        </a:p>
      </dgm:t>
    </dgm:pt>
    <dgm:pt modelId="{069E48CA-6074-4BC2-AE85-7F8DC3691FFD}" type="sibTrans" cxnId="{0196D48D-BBAE-4E53-9580-6DA62CC8F340}">
      <dgm:prSet/>
      <dgm:spPr/>
      <dgm:t>
        <a:bodyPr/>
        <a:lstStyle/>
        <a:p>
          <a:endParaRPr lang="en-US"/>
        </a:p>
      </dgm:t>
    </dgm:pt>
    <dgm:pt modelId="{7C6435E3-B1D3-42D0-B875-B2F217653C69}">
      <dgm:prSet phldrT="[Text]"/>
      <dgm:spPr/>
      <dgm:t>
        <a:bodyPr/>
        <a:lstStyle/>
        <a:p>
          <a:r>
            <a:rPr lang="en-US" dirty="0" smtClean="0"/>
            <a:t>Personal Selling</a:t>
          </a:r>
          <a:endParaRPr lang="en-US" dirty="0"/>
        </a:p>
      </dgm:t>
    </dgm:pt>
    <dgm:pt modelId="{1946E319-E429-448D-A243-758F1F839F91}" type="parTrans" cxnId="{54B342AA-425F-47FD-B837-4978A8ADB5D5}">
      <dgm:prSet/>
      <dgm:spPr/>
      <dgm:t>
        <a:bodyPr/>
        <a:lstStyle/>
        <a:p>
          <a:endParaRPr lang="en-US"/>
        </a:p>
      </dgm:t>
    </dgm:pt>
    <dgm:pt modelId="{749BC2A3-F4D2-4C04-9C8B-F99371F7EFDF}" type="sibTrans" cxnId="{54B342AA-425F-47FD-B837-4978A8ADB5D5}">
      <dgm:prSet/>
      <dgm:spPr/>
      <dgm:t>
        <a:bodyPr/>
        <a:lstStyle/>
        <a:p>
          <a:endParaRPr lang="en-US"/>
        </a:p>
      </dgm:t>
    </dgm:pt>
    <dgm:pt modelId="{74CB3724-0BFB-4FC7-9796-8A007889CDD2}">
      <dgm:prSet phldrT="[Text]"/>
      <dgm:spPr/>
      <dgm:t>
        <a:bodyPr/>
        <a:lstStyle/>
        <a:p>
          <a:r>
            <a:rPr lang="en-US" dirty="0" smtClean="0"/>
            <a:t>Promotion</a:t>
          </a:r>
          <a:endParaRPr lang="en-US" dirty="0"/>
        </a:p>
      </dgm:t>
    </dgm:pt>
    <dgm:pt modelId="{364A863D-C521-44A0-9F3C-C80F9EB2D45B}" type="parTrans" cxnId="{8E05D68E-8524-4414-B7F9-101E58568C1F}">
      <dgm:prSet/>
      <dgm:spPr/>
      <dgm:t>
        <a:bodyPr/>
        <a:lstStyle/>
        <a:p>
          <a:endParaRPr lang="en-US"/>
        </a:p>
      </dgm:t>
    </dgm:pt>
    <dgm:pt modelId="{BEE6759B-3E2E-4847-B1EB-7FAC7E7C99CF}" type="sibTrans" cxnId="{8E05D68E-8524-4414-B7F9-101E58568C1F}">
      <dgm:prSet/>
      <dgm:spPr/>
      <dgm:t>
        <a:bodyPr/>
        <a:lstStyle/>
        <a:p>
          <a:endParaRPr lang="en-US"/>
        </a:p>
      </dgm:t>
    </dgm:pt>
    <dgm:pt modelId="{7C9A5A2F-50CB-4FC2-9AAF-920F7B2A1366}" type="pres">
      <dgm:prSet presAssocID="{D4BADDD7-950E-43C0-B277-3EF2C2782DBB}" presName="compositeShape" presStyleCnt="0">
        <dgm:presLayoutVars>
          <dgm:chMax val="7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A2AC5BA9-03AF-4F54-8B50-62D7E17C0364}" type="pres">
      <dgm:prSet presAssocID="{803FE1EF-6ACA-4C6B-A616-32962A3FDECC}" presName="circ1" presStyleLbl="vennNode1" presStyleIdx="0" presStyleCnt="7"/>
      <dgm:spPr/>
    </dgm:pt>
    <dgm:pt modelId="{5AA1D1C4-1F2D-4F8B-895A-B3AEFA930D34}" type="pres">
      <dgm:prSet presAssocID="{803FE1EF-6ACA-4C6B-A616-32962A3FDECC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401DA82-3746-4751-B72C-C245B325030E}" type="pres">
      <dgm:prSet presAssocID="{B9267BBD-52AC-4901-925E-3BEDA431B2C4}" presName="circ2" presStyleLbl="vennNode1" presStyleIdx="1" presStyleCnt="7"/>
      <dgm:spPr/>
    </dgm:pt>
    <dgm:pt modelId="{B8FF0016-8A8D-4101-871D-4ACEFA51561A}" type="pres">
      <dgm:prSet presAssocID="{B9267BBD-52AC-4901-925E-3BEDA431B2C4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C184CD3-B8E0-49EF-81CF-047C6785F4ED}" type="pres">
      <dgm:prSet presAssocID="{3FAAC283-504D-4839-9796-7C864A1DD240}" presName="circ3" presStyleLbl="vennNode1" presStyleIdx="2" presStyleCnt="7"/>
      <dgm:spPr/>
    </dgm:pt>
    <dgm:pt modelId="{40CE0850-35FD-4B94-BECF-2BA317A5F6CF}" type="pres">
      <dgm:prSet presAssocID="{3FAAC283-504D-4839-9796-7C864A1DD240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D1132B2-1649-4048-917D-88D9B608E9A6}" type="pres">
      <dgm:prSet presAssocID="{648880B5-3C8B-460E-9210-9A0A72D39E19}" presName="circ4" presStyleLbl="vennNode1" presStyleIdx="3" presStyleCnt="7"/>
      <dgm:spPr/>
    </dgm:pt>
    <dgm:pt modelId="{848AAA77-3910-4B8A-AB67-939361844FA7}" type="pres">
      <dgm:prSet presAssocID="{648880B5-3C8B-460E-9210-9A0A72D39E19}" presName="circ4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562A098-D4D3-4F3F-A192-CF7188A8F099}" type="pres">
      <dgm:prSet presAssocID="{7C6435E3-B1D3-42D0-B875-B2F217653C69}" presName="circ5" presStyleLbl="vennNode1" presStyleIdx="4" presStyleCnt="7"/>
      <dgm:spPr/>
    </dgm:pt>
    <dgm:pt modelId="{69F8EB42-43B8-4F2B-B8C6-57004E746E33}" type="pres">
      <dgm:prSet presAssocID="{7C6435E3-B1D3-42D0-B875-B2F217653C69}" presName="circ5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A53E569-D699-440D-9152-2C9331C9340B}" type="pres">
      <dgm:prSet presAssocID="{B5E83C7E-4B38-4413-987B-F9E81F5006A2}" presName="circ6" presStyleLbl="vennNode1" presStyleIdx="5" presStyleCnt="7"/>
      <dgm:spPr/>
    </dgm:pt>
    <dgm:pt modelId="{91594A6A-8553-4401-A836-F588E970CA76}" type="pres">
      <dgm:prSet presAssocID="{B5E83C7E-4B38-4413-987B-F9E81F5006A2}" presName="circ6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E02C509-5ECE-4326-9E98-2F48D11F40D9}" type="pres">
      <dgm:prSet presAssocID="{74CB3724-0BFB-4FC7-9796-8A007889CDD2}" presName="circ7" presStyleLbl="vennNode1" presStyleIdx="6" presStyleCnt="7"/>
      <dgm:spPr/>
    </dgm:pt>
    <dgm:pt modelId="{496B8576-E7AC-4908-8C73-A5ECD68CA647}" type="pres">
      <dgm:prSet presAssocID="{74CB3724-0BFB-4FC7-9796-8A007889CDD2}" presName="circ7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5434976-203F-4D12-AB03-7A00D82898DC}" type="presOf" srcId="{3FAAC283-504D-4839-9796-7C864A1DD240}" destId="{40CE0850-35FD-4B94-BECF-2BA317A5F6CF}" srcOrd="0" destOrd="0" presId="urn:microsoft.com/office/officeart/2005/8/layout/venn1"/>
    <dgm:cxn modelId="{98C716A4-802A-40F6-8933-4AABA2F4B7EB}" type="presOf" srcId="{74CB3724-0BFB-4FC7-9796-8A007889CDD2}" destId="{496B8576-E7AC-4908-8C73-A5ECD68CA647}" srcOrd="0" destOrd="0" presId="urn:microsoft.com/office/officeart/2005/8/layout/venn1"/>
    <dgm:cxn modelId="{0196D48D-BBAE-4E53-9580-6DA62CC8F340}" srcId="{D4BADDD7-950E-43C0-B277-3EF2C2782DBB}" destId="{648880B5-3C8B-460E-9210-9A0A72D39E19}" srcOrd="3" destOrd="0" parTransId="{D2F210ED-6E84-4DC4-91B9-52B5767EA9D7}" sibTransId="{069E48CA-6074-4BC2-AE85-7F8DC3691FFD}"/>
    <dgm:cxn modelId="{6B9EB19C-DEF4-45D4-B375-80FFEACF1E25}" type="presOf" srcId="{648880B5-3C8B-460E-9210-9A0A72D39E19}" destId="{848AAA77-3910-4B8A-AB67-939361844FA7}" srcOrd="0" destOrd="0" presId="urn:microsoft.com/office/officeart/2005/8/layout/venn1"/>
    <dgm:cxn modelId="{D5029822-8884-4C23-99C1-24FC1123FB20}" type="presOf" srcId="{7C6435E3-B1D3-42D0-B875-B2F217653C69}" destId="{69F8EB42-43B8-4F2B-B8C6-57004E746E33}" srcOrd="0" destOrd="0" presId="urn:microsoft.com/office/officeart/2005/8/layout/venn1"/>
    <dgm:cxn modelId="{F73B4C38-3DB6-456D-B3D0-8D9B728FF282}" type="presOf" srcId="{803FE1EF-6ACA-4C6B-A616-32962A3FDECC}" destId="{5AA1D1C4-1F2D-4F8B-895A-B3AEFA930D34}" srcOrd="0" destOrd="0" presId="urn:microsoft.com/office/officeart/2005/8/layout/venn1"/>
    <dgm:cxn modelId="{328118F9-B9F2-400C-B383-36F104D8651D}" type="presOf" srcId="{B9267BBD-52AC-4901-925E-3BEDA431B2C4}" destId="{B8FF0016-8A8D-4101-871D-4ACEFA51561A}" srcOrd="0" destOrd="0" presId="urn:microsoft.com/office/officeart/2005/8/layout/venn1"/>
    <dgm:cxn modelId="{8E05D68E-8524-4414-B7F9-101E58568C1F}" srcId="{D4BADDD7-950E-43C0-B277-3EF2C2782DBB}" destId="{74CB3724-0BFB-4FC7-9796-8A007889CDD2}" srcOrd="6" destOrd="0" parTransId="{364A863D-C521-44A0-9F3C-C80F9EB2D45B}" sibTransId="{BEE6759B-3E2E-4847-B1EB-7FAC7E7C99CF}"/>
    <dgm:cxn modelId="{46569F7B-4CD5-4F8C-8BCF-CD397284BC8A}" type="presOf" srcId="{D4BADDD7-950E-43C0-B277-3EF2C2782DBB}" destId="{7C9A5A2F-50CB-4FC2-9AAF-920F7B2A1366}" srcOrd="0" destOrd="0" presId="urn:microsoft.com/office/officeart/2005/8/layout/venn1"/>
    <dgm:cxn modelId="{8BA7E062-3E7D-4EDD-952F-4F05D7E04074}" srcId="{D4BADDD7-950E-43C0-B277-3EF2C2782DBB}" destId="{803FE1EF-6ACA-4C6B-A616-32962A3FDECC}" srcOrd="0" destOrd="0" parTransId="{D6A3D443-8AC1-4833-8EF1-33C83A0EA5AC}" sibTransId="{4FC6C437-0718-4252-AD22-4B7533316183}"/>
    <dgm:cxn modelId="{20E65662-3E5F-4E4E-B08B-DB3378805352}" srcId="{D4BADDD7-950E-43C0-B277-3EF2C2782DBB}" destId="{B5E83C7E-4B38-4413-987B-F9E81F5006A2}" srcOrd="5" destOrd="0" parTransId="{A8B3A6A3-12EA-4CE4-93FC-0E48A226C3E8}" sibTransId="{10832E1D-D4E3-49B3-A124-8D8D8B8B1FFF}"/>
    <dgm:cxn modelId="{06D472EB-0338-406B-80C7-0AC06259B36D}" srcId="{D4BADDD7-950E-43C0-B277-3EF2C2782DBB}" destId="{B9267BBD-52AC-4901-925E-3BEDA431B2C4}" srcOrd="1" destOrd="0" parTransId="{A4908CE4-76E1-47AA-B2B7-6F9328FCD7A9}" sibTransId="{CAE2EAAF-172F-4758-8209-08BA501C5ACD}"/>
    <dgm:cxn modelId="{27DC0E60-5F79-48B7-9B24-9C6119523851}" type="presOf" srcId="{B5E83C7E-4B38-4413-987B-F9E81F5006A2}" destId="{91594A6A-8553-4401-A836-F588E970CA76}" srcOrd="0" destOrd="0" presId="urn:microsoft.com/office/officeart/2005/8/layout/venn1"/>
    <dgm:cxn modelId="{F4277A35-DA20-48E2-BC74-2FB9F25B77B1}" srcId="{D4BADDD7-950E-43C0-B277-3EF2C2782DBB}" destId="{3FAAC283-504D-4839-9796-7C864A1DD240}" srcOrd="2" destOrd="0" parTransId="{88ECEC3D-7B93-437B-B4DB-8F76033EEEFE}" sibTransId="{16A02EC3-0785-417D-A680-489C44375E3A}"/>
    <dgm:cxn modelId="{54B342AA-425F-47FD-B837-4978A8ADB5D5}" srcId="{D4BADDD7-950E-43C0-B277-3EF2C2782DBB}" destId="{7C6435E3-B1D3-42D0-B875-B2F217653C69}" srcOrd="4" destOrd="0" parTransId="{1946E319-E429-448D-A243-758F1F839F91}" sibTransId="{749BC2A3-F4D2-4C04-9C8B-F99371F7EFDF}"/>
    <dgm:cxn modelId="{6C0FE2FB-CD68-45F8-912B-CD3A655A290F}" type="presParOf" srcId="{7C9A5A2F-50CB-4FC2-9AAF-920F7B2A1366}" destId="{A2AC5BA9-03AF-4F54-8B50-62D7E17C0364}" srcOrd="0" destOrd="0" presId="urn:microsoft.com/office/officeart/2005/8/layout/venn1"/>
    <dgm:cxn modelId="{0F78ACBB-F7EC-4C6E-8831-F8109A081E5E}" type="presParOf" srcId="{7C9A5A2F-50CB-4FC2-9AAF-920F7B2A1366}" destId="{5AA1D1C4-1F2D-4F8B-895A-B3AEFA930D34}" srcOrd="1" destOrd="0" presId="urn:microsoft.com/office/officeart/2005/8/layout/venn1"/>
    <dgm:cxn modelId="{05D8111A-F627-4FCA-A3C3-B6CE6B2B8E27}" type="presParOf" srcId="{7C9A5A2F-50CB-4FC2-9AAF-920F7B2A1366}" destId="{A401DA82-3746-4751-B72C-C245B325030E}" srcOrd="2" destOrd="0" presId="urn:microsoft.com/office/officeart/2005/8/layout/venn1"/>
    <dgm:cxn modelId="{2D0D98B9-867F-4DED-96A2-19462E1014CE}" type="presParOf" srcId="{7C9A5A2F-50CB-4FC2-9AAF-920F7B2A1366}" destId="{B8FF0016-8A8D-4101-871D-4ACEFA51561A}" srcOrd="3" destOrd="0" presId="urn:microsoft.com/office/officeart/2005/8/layout/venn1"/>
    <dgm:cxn modelId="{4117F4B1-5E09-4906-9EB6-31BA447F801B}" type="presParOf" srcId="{7C9A5A2F-50CB-4FC2-9AAF-920F7B2A1366}" destId="{AC184CD3-B8E0-49EF-81CF-047C6785F4ED}" srcOrd="4" destOrd="0" presId="urn:microsoft.com/office/officeart/2005/8/layout/venn1"/>
    <dgm:cxn modelId="{CEBAAF0B-A466-48B2-A369-6C5C65E7E23E}" type="presParOf" srcId="{7C9A5A2F-50CB-4FC2-9AAF-920F7B2A1366}" destId="{40CE0850-35FD-4B94-BECF-2BA317A5F6CF}" srcOrd="5" destOrd="0" presId="urn:microsoft.com/office/officeart/2005/8/layout/venn1"/>
    <dgm:cxn modelId="{D03A36A7-F5E3-4F47-94D2-C801A3559638}" type="presParOf" srcId="{7C9A5A2F-50CB-4FC2-9AAF-920F7B2A1366}" destId="{BD1132B2-1649-4048-917D-88D9B608E9A6}" srcOrd="6" destOrd="0" presId="urn:microsoft.com/office/officeart/2005/8/layout/venn1"/>
    <dgm:cxn modelId="{8254B793-B934-481F-87DF-2EC325FF4F60}" type="presParOf" srcId="{7C9A5A2F-50CB-4FC2-9AAF-920F7B2A1366}" destId="{848AAA77-3910-4B8A-AB67-939361844FA7}" srcOrd="7" destOrd="0" presId="urn:microsoft.com/office/officeart/2005/8/layout/venn1"/>
    <dgm:cxn modelId="{7E20CF07-E594-4E4F-8A81-812C7BC0F23E}" type="presParOf" srcId="{7C9A5A2F-50CB-4FC2-9AAF-920F7B2A1366}" destId="{E562A098-D4D3-4F3F-A192-CF7188A8F099}" srcOrd="8" destOrd="0" presId="urn:microsoft.com/office/officeart/2005/8/layout/venn1"/>
    <dgm:cxn modelId="{252B1480-2678-424B-AF07-D7D52400A83D}" type="presParOf" srcId="{7C9A5A2F-50CB-4FC2-9AAF-920F7B2A1366}" destId="{69F8EB42-43B8-4F2B-B8C6-57004E746E33}" srcOrd="9" destOrd="0" presId="urn:microsoft.com/office/officeart/2005/8/layout/venn1"/>
    <dgm:cxn modelId="{55F9717E-9055-4CD2-9179-792358E24619}" type="presParOf" srcId="{7C9A5A2F-50CB-4FC2-9AAF-920F7B2A1366}" destId="{1A53E569-D699-440D-9152-2C9331C9340B}" srcOrd="10" destOrd="0" presId="urn:microsoft.com/office/officeart/2005/8/layout/venn1"/>
    <dgm:cxn modelId="{8DEA6F52-A18F-4B5D-A4EB-5643F78D69CA}" type="presParOf" srcId="{7C9A5A2F-50CB-4FC2-9AAF-920F7B2A1366}" destId="{91594A6A-8553-4401-A836-F588E970CA76}" srcOrd="11" destOrd="0" presId="urn:microsoft.com/office/officeart/2005/8/layout/venn1"/>
    <dgm:cxn modelId="{A9E663FA-5D25-437C-A395-7C6F08758936}" type="presParOf" srcId="{7C9A5A2F-50CB-4FC2-9AAF-920F7B2A1366}" destId="{8E02C509-5ECE-4326-9E98-2F48D11F40D9}" srcOrd="12" destOrd="0" presId="urn:microsoft.com/office/officeart/2005/8/layout/venn1"/>
    <dgm:cxn modelId="{9F2A2856-08E0-4007-9DDC-033944FEC451}" type="presParOf" srcId="{7C9A5A2F-50CB-4FC2-9AAF-920F7B2A1366}" destId="{496B8576-E7AC-4908-8C73-A5ECD68CA647}" srcOrd="13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90DCE4B-B8A9-49E3-AB4D-2CFE9B87E937}" type="doc">
      <dgm:prSet loTypeId="urn:microsoft.com/office/officeart/2005/8/layout/radial1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9F3527E-8C32-4D1F-A0A5-EC627A7A222E}">
      <dgm:prSet phldrT="[Text]"/>
      <dgm:spPr>
        <a:solidFill>
          <a:schemeClr val="accent2"/>
        </a:solidFill>
      </dgm:spPr>
      <dgm:t>
        <a:bodyPr/>
        <a:lstStyle/>
        <a:p>
          <a:r>
            <a:rPr lang="en-US" dirty="0" smtClean="0"/>
            <a:t>Product </a:t>
          </a:r>
        </a:p>
      </dgm:t>
    </dgm:pt>
    <dgm:pt modelId="{20A96894-6222-407F-8C70-7DBDF226B252}" type="parTrans" cxnId="{13529107-1D06-4911-BC59-C803D27E5FFB}">
      <dgm:prSet/>
      <dgm:spPr/>
      <dgm:t>
        <a:bodyPr/>
        <a:lstStyle/>
        <a:p>
          <a:endParaRPr lang="en-US"/>
        </a:p>
      </dgm:t>
    </dgm:pt>
    <dgm:pt modelId="{D62B20DC-FF02-40F7-9B5E-ECCC1C03157C}" type="sibTrans" cxnId="{13529107-1D06-4911-BC59-C803D27E5FFB}">
      <dgm:prSet/>
      <dgm:spPr/>
      <dgm:t>
        <a:bodyPr/>
        <a:lstStyle/>
        <a:p>
          <a:endParaRPr lang="en-US"/>
        </a:p>
      </dgm:t>
    </dgm:pt>
    <dgm:pt modelId="{212CD5B9-1248-42D7-A48A-1228C23D5C4C}">
      <dgm:prSet phldrT="[Text]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en-US" dirty="0" smtClean="0"/>
            <a:t>Schools and Hospitals</a:t>
          </a:r>
          <a:endParaRPr lang="en-US" dirty="0"/>
        </a:p>
      </dgm:t>
    </dgm:pt>
    <dgm:pt modelId="{D8148969-8027-419A-876D-90BD307D5E94}" type="parTrans" cxnId="{0C8A5FD9-863A-4F6C-A6E3-0F5DDA3FAD70}">
      <dgm:prSet/>
      <dgm:spPr/>
      <dgm:t>
        <a:bodyPr/>
        <a:lstStyle/>
        <a:p>
          <a:endParaRPr lang="en-US"/>
        </a:p>
      </dgm:t>
    </dgm:pt>
    <dgm:pt modelId="{12BEF07F-0B53-488D-A7D5-C99B1DE465B3}" type="sibTrans" cxnId="{0C8A5FD9-863A-4F6C-A6E3-0F5DDA3FAD70}">
      <dgm:prSet/>
      <dgm:spPr/>
      <dgm:t>
        <a:bodyPr/>
        <a:lstStyle/>
        <a:p>
          <a:endParaRPr lang="en-US"/>
        </a:p>
      </dgm:t>
    </dgm:pt>
    <dgm:pt modelId="{CEF5C7B0-7007-4E34-8D19-9578AA109BC4}">
      <dgm:prSet phldrT="[Text]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en-US" dirty="0" smtClean="0"/>
            <a:t>Stores – Grocery Stores and Specialty Stores</a:t>
          </a:r>
          <a:endParaRPr lang="en-US" dirty="0"/>
        </a:p>
      </dgm:t>
    </dgm:pt>
    <dgm:pt modelId="{4B62525D-7136-48E9-A880-F2CFE6AA1B41}" type="parTrans" cxnId="{A7BC0DB3-D612-4A14-9C79-291DFF618BB4}">
      <dgm:prSet/>
      <dgm:spPr/>
      <dgm:t>
        <a:bodyPr/>
        <a:lstStyle/>
        <a:p>
          <a:endParaRPr lang="en-US"/>
        </a:p>
      </dgm:t>
    </dgm:pt>
    <dgm:pt modelId="{16C3066D-A6A4-43F1-86DA-BFBBD8495983}" type="sibTrans" cxnId="{A7BC0DB3-D612-4A14-9C79-291DFF618BB4}">
      <dgm:prSet/>
      <dgm:spPr/>
      <dgm:t>
        <a:bodyPr/>
        <a:lstStyle/>
        <a:p>
          <a:endParaRPr lang="en-US"/>
        </a:p>
      </dgm:t>
    </dgm:pt>
    <dgm:pt modelId="{A01C2CF7-0A51-4670-98C1-0F6A00CCD267}">
      <dgm:prSet phldrT="[Text]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en-US" dirty="0" smtClean="0"/>
            <a:t>Food Hub</a:t>
          </a:r>
          <a:endParaRPr lang="en-US" dirty="0"/>
        </a:p>
      </dgm:t>
    </dgm:pt>
    <dgm:pt modelId="{9F98FBE3-98B7-431B-A29E-CE47394FB291}" type="parTrans" cxnId="{7A4F1458-9C12-480E-8034-7DACB401CE15}">
      <dgm:prSet/>
      <dgm:spPr/>
      <dgm:t>
        <a:bodyPr/>
        <a:lstStyle/>
        <a:p>
          <a:endParaRPr lang="en-US"/>
        </a:p>
      </dgm:t>
    </dgm:pt>
    <dgm:pt modelId="{433588AF-E606-4087-97C7-833D34048196}" type="sibTrans" cxnId="{7A4F1458-9C12-480E-8034-7DACB401CE15}">
      <dgm:prSet/>
      <dgm:spPr/>
      <dgm:t>
        <a:bodyPr/>
        <a:lstStyle/>
        <a:p>
          <a:endParaRPr lang="en-US"/>
        </a:p>
      </dgm:t>
    </dgm:pt>
    <dgm:pt modelId="{F83BCF00-45DB-49E8-ABF2-D77A278C4548}">
      <dgm:prSet phldrT="[Text]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en-US" dirty="0" smtClean="0"/>
            <a:t>Restaurants</a:t>
          </a:r>
          <a:endParaRPr lang="en-US" dirty="0"/>
        </a:p>
      </dgm:t>
    </dgm:pt>
    <dgm:pt modelId="{6A4449AA-60C7-4D86-B935-28881E6D1AF3}" type="parTrans" cxnId="{73530101-7440-48AB-8357-9045ED2A2448}">
      <dgm:prSet/>
      <dgm:spPr/>
      <dgm:t>
        <a:bodyPr/>
        <a:lstStyle/>
        <a:p>
          <a:endParaRPr lang="en-US"/>
        </a:p>
      </dgm:t>
    </dgm:pt>
    <dgm:pt modelId="{FD326C6B-F311-4A92-BCFA-73B8FD890244}" type="sibTrans" cxnId="{73530101-7440-48AB-8357-9045ED2A2448}">
      <dgm:prSet/>
      <dgm:spPr/>
      <dgm:t>
        <a:bodyPr/>
        <a:lstStyle/>
        <a:p>
          <a:endParaRPr lang="en-US"/>
        </a:p>
      </dgm:t>
    </dgm:pt>
    <dgm:pt modelId="{DA457BA3-C9D3-475B-8FAE-79F004125F07}">
      <dgm:prSet phldrT="[Text]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en-US" dirty="0" smtClean="0"/>
            <a:t>CSA</a:t>
          </a:r>
          <a:endParaRPr lang="en-US" dirty="0"/>
        </a:p>
      </dgm:t>
    </dgm:pt>
    <dgm:pt modelId="{20FA74DE-A423-4081-9B53-C8EFA815750D}" type="parTrans" cxnId="{F6BDF36A-D52E-4CA7-A211-D52E03B23C46}">
      <dgm:prSet/>
      <dgm:spPr/>
      <dgm:t>
        <a:bodyPr/>
        <a:lstStyle/>
        <a:p>
          <a:endParaRPr lang="en-US"/>
        </a:p>
      </dgm:t>
    </dgm:pt>
    <dgm:pt modelId="{2CD532A1-E7D0-41DA-B892-3918F9394075}" type="sibTrans" cxnId="{F6BDF36A-D52E-4CA7-A211-D52E03B23C46}">
      <dgm:prSet/>
      <dgm:spPr/>
      <dgm:t>
        <a:bodyPr/>
        <a:lstStyle/>
        <a:p>
          <a:endParaRPr lang="en-US"/>
        </a:p>
      </dgm:t>
    </dgm:pt>
    <dgm:pt modelId="{A205A1DD-9C8D-400F-AC55-B82C46513A08}">
      <dgm:prSet phldrT="[Text]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en-US" dirty="0" smtClean="0"/>
            <a:t>Direct Consumers</a:t>
          </a:r>
          <a:endParaRPr lang="en-US" dirty="0"/>
        </a:p>
      </dgm:t>
    </dgm:pt>
    <dgm:pt modelId="{AA77AB8D-3607-4085-84EB-009931ECD03E}" type="parTrans" cxnId="{DDE5F95C-A4FB-496D-8E4E-626B8E5EBC8B}">
      <dgm:prSet/>
      <dgm:spPr/>
      <dgm:t>
        <a:bodyPr/>
        <a:lstStyle/>
        <a:p>
          <a:endParaRPr lang="en-US"/>
        </a:p>
      </dgm:t>
    </dgm:pt>
    <dgm:pt modelId="{65E96FE4-96CC-47CE-A4A5-FABC647AB9BA}" type="sibTrans" cxnId="{DDE5F95C-A4FB-496D-8E4E-626B8E5EBC8B}">
      <dgm:prSet/>
      <dgm:spPr/>
      <dgm:t>
        <a:bodyPr/>
        <a:lstStyle/>
        <a:p>
          <a:endParaRPr lang="en-US"/>
        </a:p>
      </dgm:t>
    </dgm:pt>
    <dgm:pt modelId="{972F01AA-F4CE-455C-B78A-E2E3A681814C}">
      <dgm:prSet phldrT="[Text]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en-US" dirty="0" smtClean="0"/>
            <a:t>Farmers’ Market</a:t>
          </a:r>
          <a:endParaRPr lang="en-US" dirty="0"/>
        </a:p>
      </dgm:t>
    </dgm:pt>
    <dgm:pt modelId="{0BC0534C-2A74-461B-8EC2-742DC4293EC3}" type="parTrans" cxnId="{F485916D-13C1-4CC3-8A17-369EEA0C625C}">
      <dgm:prSet/>
      <dgm:spPr/>
      <dgm:t>
        <a:bodyPr/>
        <a:lstStyle/>
        <a:p>
          <a:endParaRPr lang="en-US"/>
        </a:p>
      </dgm:t>
    </dgm:pt>
    <dgm:pt modelId="{38F87548-3029-497B-9196-5A9D3F6A685D}" type="sibTrans" cxnId="{F485916D-13C1-4CC3-8A17-369EEA0C625C}">
      <dgm:prSet/>
      <dgm:spPr/>
      <dgm:t>
        <a:bodyPr/>
        <a:lstStyle/>
        <a:p>
          <a:endParaRPr lang="en-US"/>
        </a:p>
      </dgm:t>
    </dgm:pt>
    <dgm:pt modelId="{18B816EB-9D88-45A7-B7E5-D498D70753BF}">
      <dgm:prSet phldrT="[Text]"/>
      <dgm:spPr/>
      <dgm:t>
        <a:bodyPr/>
        <a:lstStyle/>
        <a:p>
          <a:endParaRPr lang="en-US" dirty="0"/>
        </a:p>
      </dgm:t>
    </dgm:pt>
    <dgm:pt modelId="{553BF347-D11A-43A1-8992-F7936676C20D}" type="parTrans" cxnId="{154F841E-57B1-40F2-B40F-1FDE573147D9}">
      <dgm:prSet/>
      <dgm:spPr/>
      <dgm:t>
        <a:bodyPr/>
        <a:lstStyle/>
        <a:p>
          <a:endParaRPr lang="en-US"/>
        </a:p>
      </dgm:t>
    </dgm:pt>
    <dgm:pt modelId="{216D5842-D0A6-4389-975A-148D6027F8AE}" type="sibTrans" cxnId="{154F841E-57B1-40F2-B40F-1FDE573147D9}">
      <dgm:prSet/>
      <dgm:spPr/>
      <dgm:t>
        <a:bodyPr/>
        <a:lstStyle/>
        <a:p>
          <a:endParaRPr lang="en-US"/>
        </a:p>
      </dgm:t>
    </dgm:pt>
    <dgm:pt modelId="{EFE837BA-61E7-4D6F-BCE5-0EF122E7C5C7}" type="pres">
      <dgm:prSet presAssocID="{D90DCE4B-B8A9-49E3-AB4D-2CFE9B87E937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44D8E921-48B5-4E01-9D34-5BDE446D16E9}" type="pres">
      <dgm:prSet presAssocID="{C9F3527E-8C32-4D1F-A0A5-EC627A7A222E}" presName="centerShape" presStyleLbl="node0" presStyleIdx="0" presStyleCnt="1"/>
      <dgm:spPr/>
      <dgm:t>
        <a:bodyPr/>
        <a:lstStyle/>
        <a:p>
          <a:endParaRPr lang="en-US"/>
        </a:p>
      </dgm:t>
    </dgm:pt>
    <dgm:pt modelId="{079372BD-6EA8-49D9-9B19-0A5897A5593B}" type="pres">
      <dgm:prSet presAssocID="{D8148969-8027-419A-876D-90BD307D5E94}" presName="Name9" presStyleLbl="parChTrans1D2" presStyleIdx="0" presStyleCnt="7"/>
      <dgm:spPr/>
      <dgm:t>
        <a:bodyPr/>
        <a:lstStyle/>
        <a:p>
          <a:endParaRPr lang="en-US"/>
        </a:p>
      </dgm:t>
    </dgm:pt>
    <dgm:pt modelId="{704F2D08-0653-4AF1-8A56-9EAA1D618744}" type="pres">
      <dgm:prSet presAssocID="{D8148969-8027-419A-876D-90BD307D5E94}" presName="connTx" presStyleLbl="parChTrans1D2" presStyleIdx="0" presStyleCnt="7"/>
      <dgm:spPr/>
      <dgm:t>
        <a:bodyPr/>
        <a:lstStyle/>
        <a:p>
          <a:endParaRPr lang="en-US"/>
        </a:p>
      </dgm:t>
    </dgm:pt>
    <dgm:pt modelId="{B3095193-1F10-4FD2-B66B-02C34DF4458F}" type="pres">
      <dgm:prSet presAssocID="{212CD5B9-1248-42D7-A48A-1228C23D5C4C}" presName="node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5391199-9537-4CEB-A181-171BBC8FF5AB}" type="pres">
      <dgm:prSet presAssocID="{4B62525D-7136-48E9-A880-F2CFE6AA1B41}" presName="Name9" presStyleLbl="parChTrans1D2" presStyleIdx="1" presStyleCnt="7"/>
      <dgm:spPr/>
      <dgm:t>
        <a:bodyPr/>
        <a:lstStyle/>
        <a:p>
          <a:endParaRPr lang="en-US"/>
        </a:p>
      </dgm:t>
    </dgm:pt>
    <dgm:pt modelId="{10875E3D-E0CB-474E-9877-E2552D4E0275}" type="pres">
      <dgm:prSet presAssocID="{4B62525D-7136-48E9-A880-F2CFE6AA1B41}" presName="connTx" presStyleLbl="parChTrans1D2" presStyleIdx="1" presStyleCnt="7"/>
      <dgm:spPr/>
      <dgm:t>
        <a:bodyPr/>
        <a:lstStyle/>
        <a:p>
          <a:endParaRPr lang="en-US"/>
        </a:p>
      </dgm:t>
    </dgm:pt>
    <dgm:pt modelId="{7111A14E-A780-4C3B-9259-3F7EC6810788}" type="pres">
      <dgm:prSet presAssocID="{CEF5C7B0-7007-4E34-8D19-9578AA109BC4}" presName="node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C3C68DF-1328-434A-A43A-44DAF011686D}" type="pres">
      <dgm:prSet presAssocID="{9F98FBE3-98B7-431B-A29E-CE47394FB291}" presName="Name9" presStyleLbl="parChTrans1D2" presStyleIdx="2" presStyleCnt="7"/>
      <dgm:spPr/>
      <dgm:t>
        <a:bodyPr/>
        <a:lstStyle/>
        <a:p>
          <a:endParaRPr lang="en-US"/>
        </a:p>
      </dgm:t>
    </dgm:pt>
    <dgm:pt modelId="{E37672FD-7B27-4E1A-A594-F07991D95B80}" type="pres">
      <dgm:prSet presAssocID="{9F98FBE3-98B7-431B-A29E-CE47394FB291}" presName="connTx" presStyleLbl="parChTrans1D2" presStyleIdx="2" presStyleCnt="7"/>
      <dgm:spPr/>
      <dgm:t>
        <a:bodyPr/>
        <a:lstStyle/>
        <a:p>
          <a:endParaRPr lang="en-US"/>
        </a:p>
      </dgm:t>
    </dgm:pt>
    <dgm:pt modelId="{90A96250-5063-4021-B52D-46C37B1334E1}" type="pres">
      <dgm:prSet presAssocID="{A01C2CF7-0A51-4670-98C1-0F6A00CCD267}" presName="node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2F60D63-7519-4B30-A11F-6D21984718E1}" type="pres">
      <dgm:prSet presAssocID="{6A4449AA-60C7-4D86-B935-28881E6D1AF3}" presName="Name9" presStyleLbl="parChTrans1D2" presStyleIdx="3" presStyleCnt="7"/>
      <dgm:spPr/>
      <dgm:t>
        <a:bodyPr/>
        <a:lstStyle/>
        <a:p>
          <a:endParaRPr lang="en-US"/>
        </a:p>
      </dgm:t>
    </dgm:pt>
    <dgm:pt modelId="{F7F8E995-0FE8-4CBF-B520-BAAF8C6C1442}" type="pres">
      <dgm:prSet presAssocID="{6A4449AA-60C7-4D86-B935-28881E6D1AF3}" presName="connTx" presStyleLbl="parChTrans1D2" presStyleIdx="3" presStyleCnt="7"/>
      <dgm:spPr/>
      <dgm:t>
        <a:bodyPr/>
        <a:lstStyle/>
        <a:p>
          <a:endParaRPr lang="en-US"/>
        </a:p>
      </dgm:t>
    </dgm:pt>
    <dgm:pt modelId="{7A840C1A-B02E-4737-9901-457135974F05}" type="pres">
      <dgm:prSet presAssocID="{F83BCF00-45DB-49E8-ABF2-D77A278C4548}" presName="node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2F4A3A3-C181-4D5F-93FA-B459873601CD}" type="pres">
      <dgm:prSet presAssocID="{20FA74DE-A423-4081-9B53-C8EFA815750D}" presName="Name9" presStyleLbl="parChTrans1D2" presStyleIdx="4" presStyleCnt="7"/>
      <dgm:spPr/>
      <dgm:t>
        <a:bodyPr/>
        <a:lstStyle/>
        <a:p>
          <a:endParaRPr lang="en-US"/>
        </a:p>
      </dgm:t>
    </dgm:pt>
    <dgm:pt modelId="{D14E26E0-5F97-49C7-A577-B85009F5AEDB}" type="pres">
      <dgm:prSet presAssocID="{20FA74DE-A423-4081-9B53-C8EFA815750D}" presName="connTx" presStyleLbl="parChTrans1D2" presStyleIdx="4" presStyleCnt="7"/>
      <dgm:spPr/>
      <dgm:t>
        <a:bodyPr/>
        <a:lstStyle/>
        <a:p>
          <a:endParaRPr lang="en-US"/>
        </a:p>
      </dgm:t>
    </dgm:pt>
    <dgm:pt modelId="{F0BB2EE5-AE9F-44F2-A7BD-FDE9B6CF8EC5}" type="pres">
      <dgm:prSet presAssocID="{DA457BA3-C9D3-475B-8FAE-79F004125F07}" presName="node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C3AED7D-321D-46B6-92A0-09F93D793F80}" type="pres">
      <dgm:prSet presAssocID="{AA77AB8D-3607-4085-84EB-009931ECD03E}" presName="Name9" presStyleLbl="parChTrans1D2" presStyleIdx="5" presStyleCnt="7"/>
      <dgm:spPr/>
      <dgm:t>
        <a:bodyPr/>
        <a:lstStyle/>
        <a:p>
          <a:endParaRPr lang="en-US"/>
        </a:p>
      </dgm:t>
    </dgm:pt>
    <dgm:pt modelId="{9744FD6B-61F7-4DAB-B893-0F0CE2D51135}" type="pres">
      <dgm:prSet presAssocID="{AA77AB8D-3607-4085-84EB-009931ECD03E}" presName="connTx" presStyleLbl="parChTrans1D2" presStyleIdx="5" presStyleCnt="7"/>
      <dgm:spPr/>
      <dgm:t>
        <a:bodyPr/>
        <a:lstStyle/>
        <a:p>
          <a:endParaRPr lang="en-US"/>
        </a:p>
      </dgm:t>
    </dgm:pt>
    <dgm:pt modelId="{4F5F921A-C6CF-460D-9DC4-A22E18C527A5}" type="pres">
      <dgm:prSet presAssocID="{A205A1DD-9C8D-400F-AC55-B82C46513A08}" presName="node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E9DDC6C-0372-4D76-BD35-02E0C3DD5473}" type="pres">
      <dgm:prSet presAssocID="{0BC0534C-2A74-461B-8EC2-742DC4293EC3}" presName="Name9" presStyleLbl="parChTrans1D2" presStyleIdx="6" presStyleCnt="7"/>
      <dgm:spPr/>
      <dgm:t>
        <a:bodyPr/>
        <a:lstStyle/>
        <a:p>
          <a:endParaRPr lang="en-US"/>
        </a:p>
      </dgm:t>
    </dgm:pt>
    <dgm:pt modelId="{1F022327-A680-404D-A30C-706D1F373E72}" type="pres">
      <dgm:prSet presAssocID="{0BC0534C-2A74-461B-8EC2-742DC4293EC3}" presName="connTx" presStyleLbl="parChTrans1D2" presStyleIdx="6" presStyleCnt="7"/>
      <dgm:spPr/>
      <dgm:t>
        <a:bodyPr/>
        <a:lstStyle/>
        <a:p>
          <a:endParaRPr lang="en-US"/>
        </a:p>
      </dgm:t>
    </dgm:pt>
    <dgm:pt modelId="{C231373C-E0C0-4946-822A-3672D07BC487}" type="pres">
      <dgm:prSet presAssocID="{972F01AA-F4CE-455C-B78A-E2E3A681814C}" presName="node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FE2ED73-3C39-4E77-AA7E-55D30939AC83}" type="presOf" srcId="{D90DCE4B-B8A9-49E3-AB4D-2CFE9B87E937}" destId="{EFE837BA-61E7-4D6F-BCE5-0EF122E7C5C7}" srcOrd="0" destOrd="0" presId="urn:microsoft.com/office/officeart/2005/8/layout/radial1"/>
    <dgm:cxn modelId="{953778A6-A727-4F65-847E-D62A3EA55517}" type="presOf" srcId="{AA77AB8D-3607-4085-84EB-009931ECD03E}" destId="{EC3AED7D-321D-46B6-92A0-09F93D793F80}" srcOrd="0" destOrd="0" presId="urn:microsoft.com/office/officeart/2005/8/layout/radial1"/>
    <dgm:cxn modelId="{73530101-7440-48AB-8357-9045ED2A2448}" srcId="{C9F3527E-8C32-4D1F-A0A5-EC627A7A222E}" destId="{F83BCF00-45DB-49E8-ABF2-D77A278C4548}" srcOrd="3" destOrd="0" parTransId="{6A4449AA-60C7-4D86-B935-28881E6D1AF3}" sibTransId="{FD326C6B-F311-4A92-BCFA-73B8FD890244}"/>
    <dgm:cxn modelId="{86949509-C76C-4393-AD76-B46EF4C5C2AE}" type="presOf" srcId="{A205A1DD-9C8D-400F-AC55-B82C46513A08}" destId="{4F5F921A-C6CF-460D-9DC4-A22E18C527A5}" srcOrd="0" destOrd="0" presId="urn:microsoft.com/office/officeart/2005/8/layout/radial1"/>
    <dgm:cxn modelId="{0C8A5FD9-863A-4F6C-A6E3-0F5DDA3FAD70}" srcId="{C9F3527E-8C32-4D1F-A0A5-EC627A7A222E}" destId="{212CD5B9-1248-42D7-A48A-1228C23D5C4C}" srcOrd="0" destOrd="0" parTransId="{D8148969-8027-419A-876D-90BD307D5E94}" sibTransId="{12BEF07F-0B53-488D-A7D5-C99B1DE465B3}"/>
    <dgm:cxn modelId="{614DDE5B-7404-4F79-B7AC-4B2CAF78DBD9}" type="presOf" srcId="{972F01AA-F4CE-455C-B78A-E2E3A681814C}" destId="{C231373C-E0C0-4946-822A-3672D07BC487}" srcOrd="0" destOrd="0" presId="urn:microsoft.com/office/officeart/2005/8/layout/radial1"/>
    <dgm:cxn modelId="{3894CFCC-CC37-4EDE-AD01-2DE6CF2096E9}" type="presOf" srcId="{AA77AB8D-3607-4085-84EB-009931ECD03E}" destId="{9744FD6B-61F7-4DAB-B893-0F0CE2D51135}" srcOrd="1" destOrd="0" presId="urn:microsoft.com/office/officeart/2005/8/layout/radial1"/>
    <dgm:cxn modelId="{F485916D-13C1-4CC3-8A17-369EEA0C625C}" srcId="{C9F3527E-8C32-4D1F-A0A5-EC627A7A222E}" destId="{972F01AA-F4CE-455C-B78A-E2E3A681814C}" srcOrd="6" destOrd="0" parTransId="{0BC0534C-2A74-461B-8EC2-742DC4293EC3}" sibTransId="{38F87548-3029-497B-9196-5A9D3F6A685D}"/>
    <dgm:cxn modelId="{DDE5F95C-A4FB-496D-8E4E-626B8E5EBC8B}" srcId="{C9F3527E-8C32-4D1F-A0A5-EC627A7A222E}" destId="{A205A1DD-9C8D-400F-AC55-B82C46513A08}" srcOrd="5" destOrd="0" parTransId="{AA77AB8D-3607-4085-84EB-009931ECD03E}" sibTransId="{65E96FE4-96CC-47CE-A4A5-FABC647AB9BA}"/>
    <dgm:cxn modelId="{9292BA12-300A-42C0-85BB-86590C91B856}" type="presOf" srcId="{6A4449AA-60C7-4D86-B935-28881E6D1AF3}" destId="{82F60D63-7519-4B30-A11F-6D21984718E1}" srcOrd="0" destOrd="0" presId="urn:microsoft.com/office/officeart/2005/8/layout/radial1"/>
    <dgm:cxn modelId="{7A4F1458-9C12-480E-8034-7DACB401CE15}" srcId="{C9F3527E-8C32-4D1F-A0A5-EC627A7A222E}" destId="{A01C2CF7-0A51-4670-98C1-0F6A00CCD267}" srcOrd="2" destOrd="0" parTransId="{9F98FBE3-98B7-431B-A29E-CE47394FB291}" sibTransId="{433588AF-E606-4087-97C7-833D34048196}"/>
    <dgm:cxn modelId="{5600C582-69B8-47CC-8683-6522F0533B76}" type="presOf" srcId="{9F98FBE3-98B7-431B-A29E-CE47394FB291}" destId="{4C3C68DF-1328-434A-A43A-44DAF011686D}" srcOrd="0" destOrd="0" presId="urn:microsoft.com/office/officeart/2005/8/layout/radial1"/>
    <dgm:cxn modelId="{5A6C3012-CC71-48D8-A82A-2094990B2635}" type="presOf" srcId="{9F98FBE3-98B7-431B-A29E-CE47394FB291}" destId="{E37672FD-7B27-4E1A-A594-F07991D95B80}" srcOrd="1" destOrd="0" presId="urn:microsoft.com/office/officeart/2005/8/layout/radial1"/>
    <dgm:cxn modelId="{E590DB31-4580-4AD2-A9D5-72747C222B89}" type="presOf" srcId="{F83BCF00-45DB-49E8-ABF2-D77A278C4548}" destId="{7A840C1A-B02E-4737-9901-457135974F05}" srcOrd="0" destOrd="0" presId="urn:microsoft.com/office/officeart/2005/8/layout/radial1"/>
    <dgm:cxn modelId="{E64B013F-D747-4C7E-9F66-F651EC055F76}" type="presOf" srcId="{0BC0534C-2A74-461B-8EC2-742DC4293EC3}" destId="{1F022327-A680-404D-A30C-706D1F373E72}" srcOrd="1" destOrd="0" presId="urn:microsoft.com/office/officeart/2005/8/layout/radial1"/>
    <dgm:cxn modelId="{14620E2C-FDFB-4DA2-A9C8-037801EFFB5E}" type="presOf" srcId="{20FA74DE-A423-4081-9B53-C8EFA815750D}" destId="{62F4A3A3-C181-4D5F-93FA-B459873601CD}" srcOrd="0" destOrd="0" presId="urn:microsoft.com/office/officeart/2005/8/layout/radial1"/>
    <dgm:cxn modelId="{F6BDF36A-D52E-4CA7-A211-D52E03B23C46}" srcId="{C9F3527E-8C32-4D1F-A0A5-EC627A7A222E}" destId="{DA457BA3-C9D3-475B-8FAE-79F004125F07}" srcOrd="4" destOrd="0" parTransId="{20FA74DE-A423-4081-9B53-C8EFA815750D}" sibTransId="{2CD532A1-E7D0-41DA-B892-3918F9394075}"/>
    <dgm:cxn modelId="{7BD9F0BD-E6BC-4500-BA89-C4868601EC4D}" type="presOf" srcId="{CEF5C7B0-7007-4E34-8D19-9578AA109BC4}" destId="{7111A14E-A780-4C3B-9259-3F7EC6810788}" srcOrd="0" destOrd="0" presId="urn:microsoft.com/office/officeart/2005/8/layout/radial1"/>
    <dgm:cxn modelId="{AC5DC398-2E5D-44A9-853F-9AA4C051C213}" type="presOf" srcId="{6A4449AA-60C7-4D86-B935-28881E6D1AF3}" destId="{F7F8E995-0FE8-4CBF-B520-BAAF8C6C1442}" srcOrd="1" destOrd="0" presId="urn:microsoft.com/office/officeart/2005/8/layout/radial1"/>
    <dgm:cxn modelId="{AD4CC41F-D22D-42DD-A3C8-A786A9876C5D}" type="presOf" srcId="{DA457BA3-C9D3-475B-8FAE-79F004125F07}" destId="{F0BB2EE5-AE9F-44F2-A7BD-FDE9B6CF8EC5}" srcOrd="0" destOrd="0" presId="urn:microsoft.com/office/officeart/2005/8/layout/radial1"/>
    <dgm:cxn modelId="{1BF24CF4-BA14-47F0-A0E4-7A12450A42D2}" type="presOf" srcId="{4B62525D-7136-48E9-A880-F2CFE6AA1B41}" destId="{10875E3D-E0CB-474E-9877-E2552D4E0275}" srcOrd="1" destOrd="0" presId="urn:microsoft.com/office/officeart/2005/8/layout/radial1"/>
    <dgm:cxn modelId="{A7BC0DB3-D612-4A14-9C79-291DFF618BB4}" srcId="{C9F3527E-8C32-4D1F-A0A5-EC627A7A222E}" destId="{CEF5C7B0-7007-4E34-8D19-9578AA109BC4}" srcOrd="1" destOrd="0" parTransId="{4B62525D-7136-48E9-A880-F2CFE6AA1B41}" sibTransId="{16C3066D-A6A4-43F1-86DA-BFBBD8495983}"/>
    <dgm:cxn modelId="{44BE2084-2B56-4EDD-B58F-F8AAAFAF94A2}" type="presOf" srcId="{A01C2CF7-0A51-4670-98C1-0F6A00CCD267}" destId="{90A96250-5063-4021-B52D-46C37B1334E1}" srcOrd="0" destOrd="0" presId="urn:microsoft.com/office/officeart/2005/8/layout/radial1"/>
    <dgm:cxn modelId="{2C516440-D05C-47E0-BD2F-CAFCB04B4DFB}" type="presOf" srcId="{212CD5B9-1248-42D7-A48A-1228C23D5C4C}" destId="{B3095193-1F10-4FD2-B66B-02C34DF4458F}" srcOrd="0" destOrd="0" presId="urn:microsoft.com/office/officeart/2005/8/layout/radial1"/>
    <dgm:cxn modelId="{F2E15935-6676-427A-B1D5-A2D4FA77A1CA}" type="presOf" srcId="{C9F3527E-8C32-4D1F-A0A5-EC627A7A222E}" destId="{44D8E921-48B5-4E01-9D34-5BDE446D16E9}" srcOrd="0" destOrd="0" presId="urn:microsoft.com/office/officeart/2005/8/layout/radial1"/>
    <dgm:cxn modelId="{154F841E-57B1-40F2-B40F-1FDE573147D9}" srcId="{D90DCE4B-B8A9-49E3-AB4D-2CFE9B87E937}" destId="{18B816EB-9D88-45A7-B7E5-D498D70753BF}" srcOrd="1" destOrd="0" parTransId="{553BF347-D11A-43A1-8992-F7936676C20D}" sibTransId="{216D5842-D0A6-4389-975A-148D6027F8AE}"/>
    <dgm:cxn modelId="{FC611B28-83BF-4B37-88B3-F411F784BDE8}" type="presOf" srcId="{4B62525D-7136-48E9-A880-F2CFE6AA1B41}" destId="{C5391199-9537-4CEB-A181-171BBC8FF5AB}" srcOrd="0" destOrd="0" presId="urn:microsoft.com/office/officeart/2005/8/layout/radial1"/>
    <dgm:cxn modelId="{63C28295-B6B8-4809-AA09-99E9601F1730}" type="presOf" srcId="{D8148969-8027-419A-876D-90BD307D5E94}" destId="{079372BD-6EA8-49D9-9B19-0A5897A5593B}" srcOrd="0" destOrd="0" presId="urn:microsoft.com/office/officeart/2005/8/layout/radial1"/>
    <dgm:cxn modelId="{13529107-1D06-4911-BC59-C803D27E5FFB}" srcId="{D90DCE4B-B8A9-49E3-AB4D-2CFE9B87E937}" destId="{C9F3527E-8C32-4D1F-A0A5-EC627A7A222E}" srcOrd="0" destOrd="0" parTransId="{20A96894-6222-407F-8C70-7DBDF226B252}" sibTransId="{D62B20DC-FF02-40F7-9B5E-ECCC1C03157C}"/>
    <dgm:cxn modelId="{AAF34FD0-812D-4CD7-8287-402EB6CA78B9}" type="presOf" srcId="{0BC0534C-2A74-461B-8EC2-742DC4293EC3}" destId="{7E9DDC6C-0372-4D76-BD35-02E0C3DD5473}" srcOrd="0" destOrd="0" presId="urn:microsoft.com/office/officeart/2005/8/layout/radial1"/>
    <dgm:cxn modelId="{6D5F0D47-222D-46CD-ACFE-B5344A5C46E0}" type="presOf" srcId="{20FA74DE-A423-4081-9B53-C8EFA815750D}" destId="{D14E26E0-5F97-49C7-A577-B85009F5AEDB}" srcOrd="1" destOrd="0" presId="urn:microsoft.com/office/officeart/2005/8/layout/radial1"/>
    <dgm:cxn modelId="{30A42754-225B-42A7-B384-F08FDC6C7BCD}" type="presOf" srcId="{D8148969-8027-419A-876D-90BD307D5E94}" destId="{704F2D08-0653-4AF1-8A56-9EAA1D618744}" srcOrd="1" destOrd="0" presId="urn:microsoft.com/office/officeart/2005/8/layout/radial1"/>
    <dgm:cxn modelId="{425FBCF3-14EC-4285-AEFB-1FA52F06960E}" type="presParOf" srcId="{EFE837BA-61E7-4D6F-BCE5-0EF122E7C5C7}" destId="{44D8E921-48B5-4E01-9D34-5BDE446D16E9}" srcOrd="0" destOrd="0" presId="urn:microsoft.com/office/officeart/2005/8/layout/radial1"/>
    <dgm:cxn modelId="{56F252FD-6FFC-4B0A-AB9E-040B5DC64C66}" type="presParOf" srcId="{EFE837BA-61E7-4D6F-BCE5-0EF122E7C5C7}" destId="{079372BD-6EA8-49D9-9B19-0A5897A5593B}" srcOrd="1" destOrd="0" presId="urn:microsoft.com/office/officeart/2005/8/layout/radial1"/>
    <dgm:cxn modelId="{5DF9DA0B-52B4-4EB9-847F-DB4D12696789}" type="presParOf" srcId="{079372BD-6EA8-49D9-9B19-0A5897A5593B}" destId="{704F2D08-0653-4AF1-8A56-9EAA1D618744}" srcOrd="0" destOrd="0" presId="urn:microsoft.com/office/officeart/2005/8/layout/radial1"/>
    <dgm:cxn modelId="{C6E71E6E-5399-4ADF-9BC3-EB0A7A4D6C47}" type="presParOf" srcId="{EFE837BA-61E7-4D6F-BCE5-0EF122E7C5C7}" destId="{B3095193-1F10-4FD2-B66B-02C34DF4458F}" srcOrd="2" destOrd="0" presId="urn:microsoft.com/office/officeart/2005/8/layout/radial1"/>
    <dgm:cxn modelId="{CE997943-6D6A-4D66-8716-7CA93717B245}" type="presParOf" srcId="{EFE837BA-61E7-4D6F-BCE5-0EF122E7C5C7}" destId="{C5391199-9537-4CEB-A181-171BBC8FF5AB}" srcOrd="3" destOrd="0" presId="urn:microsoft.com/office/officeart/2005/8/layout/radial1"/>
    <dgm:cxn modelId="{FC819BF3-BA8F-4AD0-8C26-C098BC63B6B9}" type="presParOf" srcId="{C5391199-9537-4CEB-A181-171BBC8FF5AB}" destId="{10875E3D-E0CB-474E-9877-E2552D4E0275}" srcOrd="0" destOrd="0" presId="urn:microsoft.com/office/officeart/2005/8/layout/radial1"/>
    <dgm:cxn modelId="{2483CAFD-9648-4F4E-B605-CD16F5658B02}" type="presParOf" srcId="{EFE837BA-61E7-4D6F-BCE5-0EF122E7C5C7}" destId="{7111A14E-A780-4C3B-9259-3F7EC6810788}" srcOrd="4" destOrd="0" presId="urn:microsoft.com/office/officeart/2005/8/layout/radial1"/>
    <dgm:cxn modelId="{0FC27FF8-EE78-4C41-A70D-C2D709652BB3}" type="presParOf" srcId="{EFE837BA-61E7-4D6F-BCE5-0EF122E7C5C7}" destId="{4C3C68DF-1328-434A-A43A-44DAF011686D}" srcOrd="5" destOrd="0" presId="urn:microsoft.com/office/officeart/2005/8/layout/radial1"/>
    <dgm:cxn modelId="{EFD6E06A-AAAB-4D6A-A224-5CA2772C4ED5}" type="presParOf" srcId="{4C3C68DF-1328-434A-A43A-44DAF011686D}" destId="{E37672FD-7B27-4E1A-A594-F07991D95B80}" srcOrd="0" destOrd="0" presId="urn:microsoft.com/office/officeart/2005/8/layout/radial1"/>
    <dgm:cxn modelId="{4325E080-C4F5-42B1-817C-9AE510714AA5}" type="presParOf" srcId="{EFE837BA-61E7-4D6F-BCE5-0EF122E7C5C7}" destId="{90A96250-5063-4021-B52D-46C37B1334E1}" srcOrd="6" destOrd="0" presId="urn:microsoft.com/office/officeart/2005/8/layout/radial1"/>
    <dgm:cxn modelId="{C2EC01BB-7BFC-4EAF-9A6F-42C9DE2F2FCB}" type="presParOf" srcId="{EFE837BA-61E7-4D6F-BCE5-0EF122E7C5C7}" destId="{82F60D63-7519-4B30-A11F-6D21984718E1}" srcOrd="7" destOrd="0" presId="urn:microsoft.com/office/officeart/2005/8/layout/radial1"/>
    <dgm:cxn modelId="{90E2885C-FEB6-4E66-B02E-6FCD29AB43E8}" type="presParOf" srcId="{82F60D63-7519-4B30-A11F-6D21984718E1}" destId="{F7F8E995-0FE8-4CBF-B520-BAAF8C6C1442}" srcOrd="0" destOrd="0" presId="urn:microsoft.com/office/officeart/2005/8/layout/radial1"/>
    <dgm:cxn modelId="{1517231B-1CA0-44ED-A639-D93445957EB0}" type="presParOf" srcId="{EFE837BA-61E7-4D6F-BCE5-0EF122E7C5C7}" destId="{7A840C1A-B02E-4737-9901-457135974F05}" srcOrd="8" destOrd="0" presId="urn:microsoft.com/office/officeart/2005/8/layout/radial1"/>
    <dgm:cxn modelId="{C93C4AC3-6F58-4BDA-88A7-451FC5F3A714}" type="presParOf" srcId="{EFE837BA-61E7-4D6F-BCE5-0EF122E7C5C7}" destId="{62F4A3A3-C181-4D5F-93FA-B459873601CD}" srcOrd="9" destOrd="0" presId="urn:microsoft.com/office/officeart/2005/8/layout/radial1"/>
    <dgm:cxn modelId="{DA7BEA3D-CBDE-4CD2-BEF7-C8D29BF7941D}" type="presParOf" srcId="{62F4A3A3-C181-4D5F-93FA-B459873601CD}" destId="{D14E26E0-5F97-49C7-A577-B85009F5AEDB}" srcOrd="0" destOrd="0" presId="urn:microsoft.com/office/officeart/2005/8/layout/radial1"/>
    <dgm:cxn modelId="{4926DCC8-F527-472D-A7A2-7065F70C5CC4}" type="presParOf" srcId="{EFE837BA-61E7-4D6F-BCE5-0EF122E7C5C7}" destId="{F0BB2EE5-AE9F-44F2-A7BD-FDE9B6CF8EC5}" srcOrd="10" destOrd="0" presId="urn:microsoft.com/office/officeart/2005/8/layout/radial1"/>
    <dgm:cxn modelId="{6724998C-6C2A-4F3D-B909-E56E0A216139}" type="presParOf" srcId="{EFE837BA-61E7-4D6F-BCE5-0EF122E7C5C7}" destId="{EC3AED7D-321D-46B6-92A0-09F93D793F80}" srcOrd="11" destOrd="0" presId="urn:microsoft.com/office/officeart/2005/8/layout/radial1"/>
    <dgm:cxn modelId="{AD6A5C6B-D6EF-41A2-A937-831FBB4A989D}" type="presParOf" srcId="{EC3AED7D-321D-46B6-92A0-09F93D793F80}" destId="{9744FD6B-61F7-4DAB-B893-0F0CE2D51135}" srcOrd="0" destOrd="0" presId="urn:microsoft.com/office/officeart/2005/8/layout/radial1"/>
    <dgm:cxn modelId="{0386C26B-55E6-42C8-935B-A851D58CE31E}" type="presParOf" srcId="{EFE837BA-61E7-4D6F-BCE5-0EF122E7C5C7}" destId="{4F5F921A-C6CF-460D-9DC4-A22E18C527A5}" srcOrd="12" destOrd="0" presId="urn:microsoft.com/office/officeart/2005/8/layout/radial1"/>
    <dgm:cxn modelId="{DCB62AA1-DBCE-4AE2-B03A-F9CFF92554DA}" type="presParOf" srcId="{EFE837BA-61E7-4D6F-BCE5-0EF122E7C5C7}" destId="{7E9DDC6C-0372-4D76-BD35-02E0C3DD5473}" srcOrd="13" destOrd="0" presId="urn:microsoft.com/office/officeart/2005/8/layout/radial1"/>
    <dgm:cxn modelId="{DB88FB57-E44E-40B8-A2A7-11B79DC70ECE}" type="presParOf" srcId="{7E9DDC6C-0372-4D76-BD35-02E0C3DD5473}" destId="{1F022327-A680-404D-A30C-706D1F373E72}" srcOrd="0" destOrd="0" presId="urn:microsoft.com/office/officeart/2005/8/layout/radial1"/>
    <dgm:cxn modelId="{43F8B4DB-F135-46D1-9053-3971983BB1AD}" type="presParOf" srcId="{EFE837BA-61E7-4D6F-BCE5-0EF122E7C5C7}" destId="{C231373C-E0C0-4946-822A-3672D07BC487}" srcOrd="14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2AC5BA9-03AF-4F54-8B50-62D7E17C0364}">
      <dsp:nvSpPr>
        <dsp:cNvPr id="0" name=""/>
        <dsp:cNvSpPr/>
      </dsp:nvSpPr>
      <dsp:spPr>
        <a:xfrm>
          <a:off x="3382188" y="1222232"/>
          <a:ext cx="1565763" cy="1565955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5AA1D1C4-1F2D-4F8B-895A-B3AEFA930D34}">
      <dsp:nvSpPr>
        <dsp:cNvPr id="0" name=""/>
        <dsp:cNvSpPr/>
      </dsp:nvSpPr>
      <dsp:spPr>
        <a:xfrm>
          <a:off x="3268018" y="0"/>
          <a:ext cx="1794104" cy="960120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 dirty="0" smtClean="0"/>
            <a:t>Relationship Marketing</a:t>
          </a:r>
          <a:endParaRPr lang="en-US" sz="2700" kern="1200" dirty="0"/>
        </a:p>
      </dsp:txBody>
      <dsp:txXfrm>
        <a:off x="3268018" y="0"/>
        <a:ext cx="1794104" cy="960120"/>
      </dsp:txXfrm>
    </dsp:sp>
    <dsp:sp modelId="{A401DA82-3746-4751-B72C-C245B325030E}">
      <dsp:nvSpPr>
        <dsp:cNvPr id="0" name=""/>
        <dsp:cNvSpPr/>
      </dsp:nvSpPr>
      <dsp:spPr>
        <a:xfrm>
          <a:off x="3841479" y="1443060"/>
          <a:ext cx="1565763" cy="1565955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B8FF0016-8A8D-4101-871D-4ACEFA51561A}">
      <dsp:nvSpPr>
        <dsp:cNvPr id="0" name=""/>
        <dsp:cNvSpPr/>
      </dsp:nvSpPr>
      <dsp:spPr>
        <a:xfrm>
          <a:off x="5600353" y="912114"/>
          <a:ext cx="1696244" cy="1056132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 dirty="0" smtClean="0"/>
            <a:t>Direct Marketing</a:t>
          </a:r>
          <a:endParaRPr lang="en-US" sz="2700" kern="1200" dirty="0"/>
        </a:p>
      </dsp:txBody>
      <dsp:txXfrm>
        <a:off x="5600353" y="912114"/>
        <a:ext cx="1696244" cy="1056132"/>
      </dsp:txXfrm>
    </dsp:sp>
    <dsp:sp modelId="{AC184CD3-B8E0-49EF-81CF-047C6785F4ED}">
      <dsp:nvSpPr>
        <dsp:cNvPr id="0" name=""/>
        <dsp:cNvSpPr/>
      </dsp:nvSpPr>
      <dsp:spPr>
        <a:xfrm>
          <a:off x="3954344" y="1939922"/>
          <a:ext cx="1565763" cy="1565955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40CE0850-35FD-4B94-BECF-2BA317A5F6CF}">
      <dsp:nvSpPr>
        <dsp:cNvPr id="0" name=""/>
        <dsp:cNvSpPr/>
      </dsp:nvSpPr>
      <dsp:spPr>
        <a:xfrm>
          <a:off x="5763454" y="2256282"/>
          <a:ext cx="1663623" cy="1128141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 dirty="0" smtClean="0"/>
            <a:t>Advertising</a:t>
          </a:r>
          <a:endParaRPr lang="en-US" sz="2700" kern="1200" dirty="0"/>
        </a:p>
      </dsp:txBody>
      <dsp:txXfrm>
        <a:off x="5763454" y="2256282"/>
        <a:ext cx="1663623" cy="1128141"/>
      </dsp:txXfrm>
    </dsp:sp>
    <dsp:sp modelId="{BD1132B2-1649-4048-917D-88D9B608E9A6}">
      <dsp:nvSpPr>
        <dsp:cNvPr id="0" name=""/>
        <dsp:cNvSpPr/>
      </dsp:nvSpPr>
      <dsp:spPr>
        <a:xfrm>
          <a:off x="3636625" y="2338372"/>
          <a:ext cx="1565763" cy="1565955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848AAA77-3910-4B8A-AB67-939361844FA7}">
      <dsp:nvSpPr>
        <dsp:cNvPr id="0" name=""/>
        <dsp:cNvSpPr/>
      </dsp:nvSpPr>
      <dsp:spPr>
        <a:xfrm>
          <a:off x="5045812" y="3768471"/>
          <a:ext cx="1794104" cy="1032129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 dirty="0" smtClean="0"/>
            <a:t>Digital Marketing</a:t>
          </a:r>
          <a:endParaRPr lang="en-US" sz="2700" kern="1200" dirty="0"/>
        </a:p>
      </dsp:txBody>
      <dsp:txXfrm>
        <a:off x="5045812" y="3768471"/>
        <a:ext cx="1794104" cy="1032129"/>
      </dsp:txXfrm>
    </dsp:sp>
    <dsp:sp modelId="{E562A098-D4D3-4F3F-A192-CF7188A8F099}">
      <dsp:nvSpPr>
        <dsp:cNvPr id="0" name=""/>
        <dsp:cNvSpPr/>
      </dsp:nvSpPr>
      <dsp:spPr>
        <a:xfrm>
          <a:off x="3127752" y="2338372"/>
          <a:ext cx="1565763" cy="1565955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69F8EB42-43B8-4F2B-B8C6-57004E746E33}">
      <dsp:nvSpPr>
        <dsp:cNvPr id="0" name=""/>
        <dsp:cNvSpPr/>
      </dsp:nvSpPr>
      <dsp:spPr>
        <a:xfrm>
          <a:off x="1490224" y="3768471"/>
          <a:ext cx="1794104" cy="1032129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 dirty="0" smtClean="0"/>
            <a:t>Personal Selling</a:t>
          </a:r>
          <a:endParaRPr lang="en-US" sz="2700" kern="1200" dirty="0"/>
        </a:p>
      </dsp:txBody>
      <dsp:txXfrm>
        <a:off x="1490224" y="3768471"/>
        <a:ext cx="1794104" cy="1032129"/>
      </dsp:txXfrm>
    </dsp:sp>
    <dsp:sp modelId="{1A53E569-D699-440D-9152-2C9331C9340B}">
      <dsp:nvSpPr>
        <dsp:cNvPr id="0" name=""/>
        <dsp:cNvSpPr/>
      </dsp:nvSpPr>
      <dsp:spPr>
        <a:xfrm>
          <a:off x="2810032" y="1939922"/>
          <a:ext cx="1565763" cy="1565955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91594A6A-8553-4401-A836-F588E970CA76}">
      <dsp:nvSpPr>
        <dsp:cNvPr id="0" name=""/>
        <dsp:cNvSpPr/>
      </dsp:nvSpPr>
      <dsp:spPr>
        <a:xfrm>
          <a:off x="903062" y="2256282"/>
          <a:ext cx="1663623" cy="1128141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 dirty="0" smtClean="0"/>
            <a:t>Public Relations</a:t>
          </a:r>
          <a:endParaRPr lang="en-US" sz="2700" kern="1200" dirty="0"/>
        </a:p>
      </dsp:txBody>
      <dsp:txXfrm>
        <a:off x="903062" y="2256282"/>
        <a:ext cx="1663623" cy="1128141"/>
      </dsp:txXfrm>
    </dsp:sp>
    <dsp:sp modelId="{8E02C509-5ECE-4326-9E98-2F48D11F40D9}">
      <dsp:nvSpPr>
        <dsp:cNvPr id="0" name=""/>
        <dsp:cNvSpPr/>
      </dsp:nvSpPr>
      <dsp:spPr>
        <a:xfrm>
          <a:off x="2922897" y="1443060"/>
          <a:ext cx="1565763" cy="1565955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496B8576-E7AC-4908-8C73-A5ECD68CA647}">
      <dsp:nvSpPr>
        <dsp:cNvPr id="0" name=""/>
        <dsp:cNvSpPr/>
      </dsp:nvSpPr>
      <dsp:spPr>
        <a:xfrm>
          <a:off x="1033543" y="912114"/>
          <a:ext cx="1696244" cy="1056132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 dirty="0" smtClean="0"/>
            <a:t>Promotion</a:t>
          </a:r>
          <a:endParaRPr lang="en-US" sz="2700" kern="1200" dirty="0"/>
        </a:p>
      </dsp:txBody>
      <dsp:txXfrm>
        <a:off x="1033543" y="912114"/>
        <a:ext cx="1696244" cy="105613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4D8E921-48B5-4E01-9D34-5BDE446D16E9}">
      <dsp:nvSpPr>
        <dsp:cNvPr id="0" name=""/>
        <dsp:cNvSpPr/>
      </dsp:nvSpPr>
      <dsp:spPr>
        <a:xfrm>
          <a:off x="4298290" y="2077677"/>
          <a:ext cx="1384030" cy="1384030"/>
        </a:xfrm>
        <a:prstGeom prst="ellipse">
          <a:avLst/>
        </a:prstGeom>
        <a:solidFill>
          <a:schemeClr val="accent2"/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Product </a:t>
          </a:r>
        </a:p>
      </dsp:txBody>
      <dsp:txXfrm>
        <a:off x="4500977" y="2280364"/>
        <a:ext cx="978656" cy="978656"/>
      </dsp:txXfrm>
    </dsp:sp>
    <dsp:sp modelId="{079372BD-6EA8-49D9-9B19-0A5897A5593B}">
      <dsp:nvSpPr>
        <dsp:cNvPr id="0" name=""/>
        <dsp:cNvSpPr/>
      </dsp:nvSpPr>
      <dsp:spPr>
        <a:xfrm rot="16200000">
          <a:off x="4645345" y="1720236"/>
          <a:ext cx="689921" cy="24960"/>
        </a:xfrm>
        <a:custGeom>
          <a:avLst/>
          <a:gdLst/>
          <a:ahLst/>
          <a:cxnLst/>
          <a:rect l="0" t="0" r="0" b="0"/>
          <a:pathLst>
            <a:path>
              <a:moveTo>
                <a:pt x="0" y="12480"/>
              </a:moveTo>
              <a:lnTo>
                <a:pt x="689921" y="12480"/>
              </a:lnTo>
            </a:path>
          </a:pathLst>
        </a:custGeom>
        <a:noFill/>
        <a:ln w="1079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4973057" y="1715468"/>
        <a:ext cx="34496" cy="34496"/>
      </dsp:txXfrm>
    </dsp:sp>
    <dsp:sp modelId="{B3095193-1F10-4FD2-B66B-02C34DF4458F}">
      <dsp:nvSpPr>
        <dsp:cNvPr id="0" name=""/>
        <dsp:cNvSpPr/>
      </dsp:nvSpPr>
      <dsp:spPr>
        <a:xfrm>
          <a:off x="4298290" y="3725"/>
          <a:ext cx="1384030" cy="1384030"/>
        </a:xfrm>
        <a:prstGeom prst="ellipse">
          <a:avLst/>
        </a:prstGeom>
        <a:solidFill>
          <a:schemeClr val="accent2">
            <a:lumMod val="60000"/>
            <a:lumOff val="4000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smtClean="0"/>
            <a:t>Schools and Hospitals</a:t>
          </a:r>
          <a:endParaRPr lang="en-US" sz="1300" kern="1200" dirty="0"/>
        </a:p>
      </dsp:txBody>
      <dsp:txXfrm>
        <a:off x="4500977" y="206412"/>
        <a:ext cx="978656" cy="978656"/>
      </dsp:txXfrm>
    </dsp:sp>
    <dsp:sp modelId="{C5391199-9537-4CEB-A181-171BBC8FF5AB}">
      <dsp:nvSpPr>
        <dsp:cNvPr id="0" name=""/>
        <dsp:cNvSpPr/>
      </dsp:nvSpPr>
      <dsp:spPr>
        <a:xfrm rot="19285714">
          <a:off x="5456085" y="2110668"/>
          <a:ext cx="689921" cy="24960"/>
        </a:xfrm>
        <a:custGeom>
          <a:avLst/>
          <a:gdLst/>
          <a:ahLst/>
          <a:cxnLst/>
          <a:rect l="0" t="0" r="0" b="0"/>
          <a:pathLst>
            <a:path>
              <a:moveTo>
                <a:pt x="0" y="12480"/>
              </a:moveTo>
              <a:lnTo>
                <a:pt x="689921" y="12480"/>
              </a:lnTo>
            </a:path>
          </a:pathLst>
        </a:custGeom>
        <a:noFill/>
        <a:ln w="1079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5783798" y="2105900"/>
        <a:ext cx="34496" cy="34496"/>
      </dsp:txXfrm>
    </dsp:sp>
    <dsp:sp modelId="{7111A14E-A780-4C3B-9259-3F7EC6810788}">
      <dsp:nvSpPr>
        <dsp:cNvPr id="0" name=""/>
        <dsp:cNvSpPr/>
      </dsp:nvSpPr>
      <dsp:spPr>
        <a:xfrm>
          <a:off x="5919771" y="784589"/>
          <a:ext cx="1384030" cy="1384030"/>
        </a:xfrm>
        <a:prstGeom prst="ellipse">
          <a:avLst/>
        </a:prstGeom>
        <a:solidFill>
          <a:schemeClr val="accent2">
            <a:lumMod val="60000"/>
            <a:lumOff val="4000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smtClean="0"/>
            <a:t>Stores – Grocery Stores and Specialty Stores</a:t>
          </a:r>
          <a:endParaRPr lang="en-US" sz="1300" kern="1200" dirty="0"/>
        </a:p>
      </dsp:txBody>
      <dsp:txXfrm>
        <a:off x="6122458" y="987276"/>
        <a:ext cx="978656" cy="978656"/>
      </dsp:txXfrm>
    </dsp:sp>
    <dsp:sp modelId="{4C3C68DF-1328-434A-A43A-44DAF011686D}">
      <dsp:nvSpPr>
        <dsp:cNvPr id="0" name=""/>
        <dsp:cNvSpPr/>
      </dsp:nvSpPr>
      <dsp:spPr>
        <a:xfrm rot="771429">
          <a:off x="5656321" y="2987961"/>
          <a:ext cx="689921" cy="24960"/>
        </a:xfrm>
        <a:custGeom>
          <a:avLst/>
          <a:gdLst/>
          <a:ahLst/>
          <a:cxnLst/>
          <a:rect l="0" t="0" r="0" b="0"/>
          <a:pathLst>
            <a:path>
              <a:moveTo>
                <a:pt x="0" y="12480"/>
              </a:moveTo>
              <a:lnTo>
                <a:pt x="689921" y="12480"/>
              </a:lnTo>
            </a:path>
          </a:pathLst>
        </a:custGeom>
        <a:noFill/>
        <a:ln w="1079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5984034" y="2983193"/>
        <a:ext cx="34496" cy="34496"/>
      </dsp:txXfrm>
    </dsp:sp>
    <dsp:sp modelId="{90A96250-5063-4021-B52D-46C37B1334E1}">
      <dsp:nvSpPr>
        <dsp:cNvPr id="0" name=""/>
        <dsp:cNvSpPr/>
      </dsp:nvSpPr>
      <dsp:spPr>
        <a:xfrm>
          <a:off x="6320244" y="2539175"/>
          <a:ext cx="1384030" cy="1384030"/>
        </a:xfrm>
        <a:prstGeom prst="ellipse">
          <a:avLst/>
        </a:prstGeom>
        <a:solidFill>
          <a:schemeClr val="accent2">
            <a:lumMod val="60000"/>
            <a:lumOff val="4000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smtClean="0"/>
            <a:t>Food Hub</a:t>
          </a:r>
          <a:endParaRPr lang="en-US" sz="1300" kern="1200" dirty="0"/>
        </a:p>
      </dsp:txBody>
      <dsp:txXfrm>
        <a:off x="6522931" y="2741862"/>
        <a:ext cx="978656" cy="978656"/>
      </dsp:txXfrm>
    </dsp:sp>
    <dsp:sp modelId="{82F60D63-7519-4B30-A11F-6D21984718E1}">
      <dsp:nvSpPr>
        <dsp:cNvPr id="0" name=""/>
        <dsp:cNvSpPr/>
      </dsp:nvSpPr>
      <dsp:spPr>
        <a:xfrm rot="3857143">
          <a:off x="5095272" y="3691495"/>
          <a:ext cx="689921" cy="24960"/>
        </a:xfrm>
        <a:custGeom>
          <a:avLst/>
          <a:gdLst/>
          <a:ahLst/>
          <a:cxnLst/>
          <a:rect l="0" t="0" r="0" b="0"/>
          <a:pathLst>
            <a:path>
              <a:moveTo>
                <a:pt x="0" y="12480"/>
              </a:moveTo>
              <a:lnTo>
                <a:pt x="689921" y="12480"/>
              </a:lnTo>
            </a:path>
          </a:pathLst>
        </a:custGeom>
        <a:noFill/>
        <a:ln w="1079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5422984" y="3686727"/>
        <a:ext cx="34496" cy="34496"/>
      </dsp:txXfrm>
    </dsp:sp>
    <dsp:sp modelId="{7A840C1A-B02E-4737-9901-457135974F05}">
      <dsp:nvSpPr>
        <dsp:cNvPr id="0" name=""/>
        <dsp:cNvSpPr/>
      </dsp:nvSpPr>
      <dsp:spPr>
        <a:xfrm>
          <a:off x="5198144" y="3946243"/>
          <a:ext cx="1384030" cy="1384030"/>
        </a:xfrm>
        <a:prstGeom prst="ellipse">
          <a:avLst/>
        </a:prstGeom>
        <a:solidFill>
          <a:schemeClr val="accent2">
            <a:lumMod val="60000"/>
            <a:lumOff val="4000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smtClean="0"/>
            <a:t>Restaurants</a:t>
          </a:r>
          <a:endParaRPr lang="en-US" sz="1300" kern="1200" dirty="0"/>
        </a:p>
      </dsp:txBody>
      <dsp:txXfrm>
        <a:off x="5400831" y="4148930"/>
        <a:ext cx="978656" cy="978656"/>
      </dsp:txXfrm>
    </dsp:sp>
    <dsp:sp modelId="{62F4A3A3-C181-4D5F-93FA-B459873601CD}">
      <dsp:nvSpPr>
        <dsp:cNvPr id="0" name=""/>
        <dsp:cNvSpPr/>
      </dsp:nvSpPr>
      <dsp:spPr>
        <a:xfrm rot="6942857">
          <a:off x="4195418" y="3691495"/>
          <a:ext cx="689921" cy="24960"/>
        </a:xfrm>
        <a:custGeom>
          <a:avLst/>
          <a:gdLst/>
          <a:ahLst/>
          <a:cxnLst/>
          <a:rect l="0" t="0" r="0" b="0"/>
          <a:pathLst>
            <a:path>
              <a:moveTo>
                <a:pt x="0" y="12480"/>
              </a:moveTo>
              <a:lnTo>
                <a:pt x="689921" y="12480"/>
              </a:lnTo>
            </a:path>
          </a:pathLst>
        </a:custGeom>
        <a:noFill/>
        <a:ln w="1079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10800000">
        <a:off x="4523130" y="3686727"/>
        <a:ext cx="34496" cy="34496"/>
      </dsp:txXfrm>
    </dsp:sp>
    <dsp:sp modelId="{F0BB2EE5-AE9F-44F2-A7BD-FDE9B6CF8EC5}">
      <dsp:nvSpPr>
        <dsp:cNvPr id="0" name=""/>
        <dsp:cNvSpPr/>
      </dsp:nvSpPr>
      <dsp:spPr>
        <a:xfrm>
          <a:off x="3398436" y="3946243"/>
          <a:ext cx="1384030" cy="1384030"/>
        </a:xfrm>
        <a:prstGeom prst="ellipse">
          <a:avLst/>
        </a:prstGeom>
        <a:solidFill>
          <a:schemeClr val="accent2">
            <a:lumMod val="60000"/>
            <a:lumOff val="4000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smtClean="0"/>
            <a:t>CSA</a:t>
          </a:r>
          <a:endParaRPr lang="en-US" sz="1300" kern="1200" dirty="0"/>
        </a:p>
      </dsp:txBody>
      <dsp:txXfrm>
        <a:off x="3601123" y="4148930"/>
        <a:ext cx="978656" cy="978656"/>
      </dsp:txXfrm>
    </dsp:sp>
    <dsp:sp modelId="{EC3AED7D-321D-46B6-92A0-09F93D793F80}">
      <dsp:nvSpPr>
        <dsp:cNvPr id="0" name=""/>
        <dsp:cNvSpPr/>
      </dsp:nvSpPr>
      <dsp:spPr>
        <a:xfrm rot="10028571">
          <a:off x="3634368" y="2987961"/>
          <a:ext cx="689921" cy="24960"/>
        </a:xfrm>
        <a:custGeom>
          <a:avLst/>
          <a:gdLst/>
          <a:ahLst/>
          <a:cxnLst/>
          <a:rect l="0" t="0" r="0" b="0"/>
          <a:pathLst>
            <a:path>
              <a:moveTo>
                <a:pt x="0" y="12480"/>
              </a:moveTo>
              <a:lnTo>
                <a:pt x="689921" y="12480"/>
              </a:lnTo>
            </a:path>
          </a:pathLst>
        </a:custGeom>
        <a:noFill/>
        <a:ln w="1079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10800000">
        <a:off x="3962081" y="2983193"/>
        <a:ext cx="34496" cy="34496"/>
      </dsp:txXfrm>
    </dsp:sp>
    <dsp:sp modelId="{4F5F921A-C6CF-460D-9DC4-A22E18C527A5}">
      <dsp:nvSpPr>
        <dsp:cNvPr id="0" name=""/>
        <dsp:cNvSpPr/>
      </dsp:nvSpPr>
      <dsp:spPr>
        <a:xfrm>
          <a:off x="2276337" y="2539175"/>
          <a:ext cx="1384030" cy="1384030"/>
        </a:xfrm>
        <a:prstGeom prst="ellipse">
          <a:avLst/>
        </a:prstGeom>
        <a:solidFill>
          <a:schemeClr val="accent2">
            <a:lumMod val="60000"/>
            <a:lumOff val="4000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smtClean="0"/>
            <a:t>Direct Consumers</a:t>
          </a:r>
          <a:endParaRPr lang="en-US" sz="1300" kern="1200" dirty="0"/>
        </a:p>
      </dsp:txBody>
      <dsp:txXfrm>
        <a:off x="2479024" y="2741862"/>
        <a:ext cx="978656" cy="978656"/>
      </dsp:txXfrm>
    </dsp:sp>
    <dsp:sp modelId="{7E9DDC6C-0372-4D76-BD35-02E0C3DD5473}">
      <dsp:nvSpPr>
        <dsp:cNvPr id="0" name=""/>
        <dsp:cNvSpPr/>
      </dsp:nvSpPr>
      <dsp:spPr>
        <a:xfrm rot="13114286">
          <a:off x="3834604" y="2110668"/>
          <a:ext cx="689921" cy="24960"/>
        </a:xfrm>
        <a:custGeom>
          <a:avLst/>
          <a:gdLst/>
          <a:ahLst/>
          <a:cxnLst/>
          <a:rect l="0" t="0" r="0" b="0"/>
          <a:pathLst>
            <a:path>
              <a:moveTo>
                <a:pt x="0" y="12480"/>
              </a:moveTo>
              <a:lnTo>
                <a:pt x="689921" y="12480"/>
              </a:lnTo>
            </a:path>
          </a:pathLst>
        </a:custGeom>
        <a:noFill/>
        <a:ln w="1079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10800000">
        <a:off x="4162317" y="2105900"/>
        <a:ext cx="34496" cy="34496"/>
      </dsp:txXfrm>
    </dsp:sp>
    <dsp:sp modelId="{C231373C-E0C0-4946-822A-3672D07BC487}">
      <dsp:nvSpPr>
        <dsp:cNvPr id="0" name=""/>
        <dsp:cNvSpPr/>
      </dsp:nvSpPr>
      <dsp:spPr>
        <a:xfrm>
          <a:off x="2676810" y="784589"/>
          <a:ext cx="1384030" cy="1384030"/>
        </a:xfrm>
        <a:prstGeom prst="ellipse">
          <a:avLst/>
        </a:prstGeom>
        <a:solidFill>
          <a:schemeClr val="accent2">
            <a:lumMod val="60000"/>
            <a:lumOff val="4000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smtClean="0"/>
            <a:t>Farmers’ Market</a:t>
          </a:r>
          <a:endParaRPr lang="en-US" sz="1300" kern="1200" dirty="0"/>
        </a:p>
      </dsp:txBody>
      <dsp:txXfrm>
        <a:off x="2879497" y="987276"/>
        <a:ext cx="978656" cy="97865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2119" cy="464820"/>
          </a:xfrm>
          <a:prstGeom prst="rect">
            <a:avLst/>
          </a:prstGeom>
        </p:spPr>
        <p:txBody>
          <a:bodyPr vert="horz" lIns="92446" tIns="46223" rIns="92446" bIns="46223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98102" y="0"/>
            <a:ext cx="2982119" cy="464820"/>
          </a:xfrm>
          <a:prstGeom prst="rect">
            <a:avLst/>
          </a:prstGeom>
        </p:spPr>
        <p:txBody>
          <a:bodyPr vert="horz" lIns="92446" tIns="46223" rIns="92446" bIns="46223" rtlCol="0"/>
          <a:lstStyle>
            <a:lvl1pPr algn="r">
              <a:defRPr sz="1200"/>
            </a:lvl1pPr>
          </a:lstStyle>
          <a:p>
            <a:fld id="{705E03B7-B591-4A2A-B695-014C5A39F13E}" type="datetimeFigureOut">
              <a:rPr lang="en-US"/>
              <a:t>7/19/17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2982119" cy="464820"/>
          </a:xfrm>
          <a:prstGeom prst="rect">
            <a:avLst/>
          </a:prstGeom>
        </p:spPr>
        <p:txBody>
          <a:bodyPr vert="horz" lIns="92446" tIns="46223" rIns="92446" bIns="46223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98102" y="8829967"/>
            <a:ext cx="2982119" cy="464820"/>
          </a:xfrm>
          <a:prstGeom prst="rect">
            <a:avLst/>
          </a:prstGeom>
        </p:spPr>
        <p:txBody>
          <a:bodyPr vert="horz" lIns="92446" tIns="46223" rIns="92446" bIns="46223" rtlCol="0" anchor="b"/>
          <a:lstStyle>
            <a:lvl1pPr algn="r">
              <a:defRPr sz="1200"/>
            </a:lvl1pPr>
          </a:lstStyle>
          <a:p>
            <a:fld id="{A8E322BB-75AD-4A1E-9661-2724167329F0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127057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2119" cy="464820"/>
          </a:xfrm>
          <a:prstGeom prst="rect">
            <a:avLst/>
          </a:prstGeom>
        </p:spPr>
        <p:txBody>
          <a:bodyPr vert="horz" lIns="92446" tIns="46223" rIns="92446" bIns="46223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98102" y="0"/>
            <a:ext cx="2982119" cy="464820"/>
          </a:xfrm>
          <a:prstGeom prst="rect">
            <a:avLst/>
          </a:prstGeom>
        </p:spPr>
        <p:txBody>
          <a:bodyPr vert="horz" lIns="92446" tIns="46223" rIns="92446" bIns="46223" rtlCol="0"/>
          <a:lstStyle>
            <a:lvl1pPr algn="r">
              <a:defRPr sz="1200"/>
            </a:lvl1pPr>
          </a:lstStyle>
          <a:p>
            <a:fld id="{67DFBD7B-E4FB-4AA8-9540-FD148073ACB3}" type="datetimeFigureOut">
              <a:rPr lang="en-US"/>
              <a:t>7/19/17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44488" y="696913"/>
            <a:ext cx="6192837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446" tIns="46223" rIns="92446" bIns="46223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182" y="4415790"/>
            <a:ext cx="5505450" cy="4183380"/>
          </a:xfrm>
          <a:prstGeom prst="rect">
            <a:avLst/>
          </a:prstGeom>
        </p:spPr>
        <p:txBody>
          <a:bodyPr vert="horz" lIns="92446" tIns="46223" rIns="92446" bIns="46223" rtlCol="0"/>
          <a:lstStyle/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2982119" cy="464820"/>
          </a:xfrm>
          <a:prstGeom prst="rect">
            <a:avLst/>
          </a:prstGeom>
        </p:spPr>
        <p:txBody>
          <a:bodyPr vert="horz" lIns="92446" tIns="46223" rIns="92446" bIns="46223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98102" y="8829967"/>
            <a:ext cx="2982119" cy="464820"/>
          </a:xfrm>
          <a:prstGeom prst="rect">
            <a:avLst/>
          </a:prstGeom>
        </p:spPr>
        <p:txBody>
          <a:bodyPr vert="horz" lIns="92446" tIns="46223" rIns="92446" bIns="46223" rtlCol="0" anchor="b"/>
          <a:lstStyle>
            <a:lvl1pPr algn="r">
              <a:defRPr sz="1200"/>
            </a:lvl1pPr>
          </a:lstStyle>
          <a:p>
            <a:fld id="{B045B7DE-1198-4F2F-B574-CA8CAE341642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823124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609493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121898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828480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2437973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304746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6960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6453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594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Relationship Id="rId3" Type="http://schemas.openxmlformats.org/officeDocument/2006/relationships/hyperlink" Target="https://www.youtube.com/watch?v=jbyBZs1iocg" TargetMode="Externa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2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2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2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_rels/notesSlide2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</file>

<file path=ppt/notesSlides/_rels/notesSlide2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/Relationships>
</file>

<file path=ppt/notesSlides/_rels/notesSlide2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5.xml"/></Relationships>
</file>

<file path=ppt/notesSlides/_rels/notesSlide2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6.xml"/></Relationships>
</file>

<file path=ppt/notesSlides/_rels/notesSlide2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7.xml"/></Relationships>
</file>

<file path=ppt/notesSlides/_rels/notesSlide2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8.xml"/></Relationships>
</file>

<file path=ppt/notesSlides/_rels/notesSlide2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9.xml"/></Relationships>
</file>

<file path=ppt/notesSlides/_rels/notesSlide3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0.xml"/></Relationships>
</file>

<file path=ppt/notesSlides/_rels/notesSlide3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1.xml"/></Relationships>
</file>

<file path=ppt/notesSlides/_rels/notesSlide3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2.xml"/></Relationships>
</file>

<file path=ppt/notesSlides/_rels/notesSlide3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3.xml"/></Relationships>
</file>

<file path=ppt/notesSlides/_rels/notesSlide3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4.xml"/></Relationships>
</file>

<file path=ppt/notesSlides/_rels/notesSlide3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5.xml"/></Relationships>
</file>

<file path=ppt/notesSlides/_rels/notesSlide3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6.xml"/></Relationships>
</file>

<file path=ppt/notesSlides/_rels/notesSlide3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7.xml"/></Relationships>
</file>

<file path=ppt/notesSlides/_rels/notesSlide3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8.xml"/></Relationships>
</file>

<file path=ppt/notesSlides/_rels/notesSlide3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9.xml"/></Relationships>
</file>

<file path=ppt/notesSlides/_rels/notesSlide4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0.xml"/></Relationships>
</file>

<file path=ppt/notesSlides/_rels/notesSlide4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1.xml"/></Relationships>
</file>

<file path=ppt/notesSlides/_rels/notesSlide4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2.xml"/></Relationships>
</file>

<file path=ppt/notesSlides/_rels/notesSlide4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3.xml"/></Relationships>
</file>

<file path=ppt/notesSlides/_rels/notesSlide4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4.xml"/></Relationships>
</file>

<file path=ppt/notesSlides/_rels/notesSlide4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5.xml"/></Relationships>
</file>

<file path=ppt/notesSlides/_rels/notesSlide4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6.xml"/></Relationships>
</file>

<file path=ppt/notesSlides/_rels/notesSlide4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7.xml"/></Relationships>
</file>

<file path=ppt/notesSlides/_rels/notesSlide4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45B7DE-1198-4F2F-B574-CA8CAE34164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91275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45B7DE-1198-4F2F-B574-CA8CAE34164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2741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45B7DE-1198-4F2F-B574-CA8CAE341642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46426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45B7DE-1198-4F2F-B574-CA8CAE341642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54726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45B7DE-1198-4F2F-B574-CA8CAE341642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087564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45B7DE-1198-4F2F-B574-CA8CAE341642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947728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45B7DE-1198-4F2F-B574-CA8CAE341642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793732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45B7DE-1198-4F2F-B574-CA8CAE341642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935837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45B7DE-1198-4F2F-B574-CA8CAE341642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203429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400" dirty="0"/>
              <a:t>Watch video by Ben </a:t>
            </a:r>
            <a:r>
              <a:rPr lang="en-US" sz="1400" dirty="0" smtClean="0"/>
              <a:t>Muldrow: </a:t>
            </a:r>
            <a:r>
              <a:rPr lang="en-US" sz="1400" dirty="0">
                <a:hlinkClick r:id="rId3"/>
              </a:rPr>
              <a:t>https://www.youtube.com/watch?v=jbyBZs1iocg</a:t>
            </a:r>
            <a:endParaRPr lang="en-US" sz="1400" dirty="0"/>
          </a:p>
          <a:p>
            <a:endParaRPr lang="en-US" sz="1400" dirty="0"/>
          </a:p>
          <a:p>
            <a:r>
              <a:rPr lang="en-US" sz="1400" dirty="0" smtClean="0"/>
              <a:t>See page </a:t>
            </a:r>
            <a:r>
              <a:rPr lang="en-US" sz="1400" dirty="0"/>
              <a:t>8 in Developing a Marketing Plan. </a:t>
            </a:r>
            <a:r>
              <a:rPr lang="en-US" sz="1400" dirty="0" smtClean="0"/>
              <a:t>Give </a:t>
            </a:r>
            <a:r>
              <a:rPr lang="en-US" sz="1400" dirty="0"/>
              <a:t>students 10 minutes to work on the brand identification </a:t>
            </a:r>
            <a:r>
              <a:rPr lang="en-US" sz="1400" dirty="0" smtClean="0"/>
              <a:t>section. Share ideas </a:t>
            </a:r>
            <a:r>
              <a:rPr lang="en-US" sz="1400" dirty="0"/>
              <a:t>with the class.</a:t>
            </a:r>
          </a:p>
          <a:p>
            <a:endParaRPr lang="en-US" sz="1400" dirty="0"/>
          </a:p>
          <a:p>
            <a:r>
              <a:rPr lang="en-US" sz="1400" dirty="0" smtClean="0"/>
              <a:t>Encourage </a:t>
            </a:r>
            <a:r>
              <a:rPr lang="en-US" sz="1400" dirty="0"/>
              <a:t>students to enlist the help of a graphic designer or advertising expert to finalize their brand ideas. </a:t>
            </a:r>
            <a:r>
              <a:rPr lang="en-US" sz="1400" dirty="0" smtClean="0"/>
              <a:t>Also, tell </a:t>
            </a:r>
            <a:r>
              <a:rPr lang="en-US" sz="1400" dirty="0"/>
              <a:t>students </a:t>
            </a:r>
            <a:r>
              <a:rPr lang="en-US" sz="1400" dirty="0" smtClean="0"/>
              <a:t>about </a:t>
            </a:r>
            <a:r>
              <a:rPr lang="en-US" sz="1400" dirty="0"/>
              <a:t>graphic resources such as </a:t>
            </a:r>
            <a:r>
              <a:rPr lang="en-US" sz="1400" dirty="0" err="1" smtClean="0"/>
              <a:t>Canva.com</a:t>
            </a:r>
            <a:r>
              <a:rPr lang="en-US" sz="1400" dirty="0" smtClean="0"/>
              <a:t>, PowerPoint</a:t>
            </a:r>
            <a:r>
              <a:rPr lang="en-US" sz="1400" dirty="0"/>
              <a:t>, Publisher, and InDesign.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45B7DE-1198-4F2F-B574-CA8CAE341642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262334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45B7DE-1198-4F2F-B574-CA8CAE341642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3792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45B7DE-1198-4F2F-B574-CA8CAE341642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5989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45B7DE-1198-4F2F-B574-CA8CAE341642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659547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45B7DE-1198-4F2F-B574-CA8CAE341642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50435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45B7DE-1198-4F2F-B574-CA8CAE341642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95907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45B7DE-1198-4F2F-B574-CA8CAE341642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742473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45B7DE-1198-4F2F-B574-CA8CAE341642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587863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45B7DE-1198-4F2F-B574-CA8CAE341642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45898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45B7DE-1198-4F2F-B574-CA8CAE341642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532020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45B7DE-1198-4F2F-B574-CA8CAE341642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788375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45B7DE-1198-4F2F-B574-CA8CAE341642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087673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45B7DE-1198-4F2F-B574-CA8CAE341642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026299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45B7DE-1198-4F2F-B574-CA8CAE341642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686183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45B7DE-1198-4F2F-B574-CA8CAE341642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574940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45B7DE-1198-4F2F-B574-CA8CAE341642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567123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45B7DE-1198-4F2F-B574-CA8CAE341642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065758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45B7DE-1198-4F2F-B574-CA8CAE341642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8807536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45B7DE-1198-4F2F-B574-CA8CAE341642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1966629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45B7DE-1198-4F2F-B574-CA8CAE341642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2606782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45B7DE-1198-4F2F-B574-CA8CAE341642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9133304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45B7DE-1198-4F2F-B574-CA8CAE341642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5452144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45B7DE-1198-4F2F-B574-CA8CAE341642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1161610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45B7DE-1198-4F2F-B574-CA8CAE341642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128286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45B7DE-1198-4F2F-B574-CA8CAE341642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345350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45B7DE-1198-4F2F-B574-CA8CAE341642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9429900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45B7DE-1198-4F2F-B574-CA8CAE341642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293936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Refer to Developing a Marketing Plan page 12, and ask participants to answer questions a through e.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45B7DE-1198-4F2F-B574-CA8CAE341642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9554119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45B7DE-1198-4F2F-B574-CA8CAE341642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715858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45B7DE-1198-4F2F-B574-CA8CAE341642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3418613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45B7DE-1198-4F2F-B574-CA8CAE341642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9766369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45B7DE-1198-4F2F-B574-CA8CAE341642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2607970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45B7DE-1198-4F2F-B574-CA8CAE341642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5326742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45B7DE-1198-4F2F-B574-CA8CAE341642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3436414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45B7DE-1198-4F2F-B574-CA8CAE341642}" type="slidenum">
              <a:rPr lang="en-US" smtClean="0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5005857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45B7DE-1198-4F2F-B574-CA8CAE341642}" type="slidenum">
              <a:rPr lang="en-US" smtClean="0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8528197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45B7DE-1198-4F2F-B574-CA8CAE341642}" type="slidenum">
              <a:rPr lang="en-US" smtClean="0"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0028369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45B7DE-1198-4F2F-B574-CA8CAE341642}" type="slidenum">
              <a:rPr lang="en-US" smtClean="0"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3923551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45B7DE-1198-4F2F-B574-CA8CAE341642}" type="slidenum">
              <a:rPr lang="en-US" smtClean="0"/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86600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Relationship Id="rId3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jpeg"/><Relationship Id="rId3" Type="http://schemas.openxmlformats.org/officeDocument/2006/relationships/image" Target="../media/image1.png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jpeg"/><Relationship Id="rId3" Type="http://schemas.openxmlformats.org/officeDocument/2006/relationships/image" Target="../media/image1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2" y="533400"/>
            <a:ext cx="8380731" cy="1505396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6000"/>
            </a:lvl1pPr>
          </a:lstStyle>
          <a:p>
            <a:r>
              <a:rPr lang="en-US" dirty="0" smtClean="0"/>
              <a:t>Click to edit Master title style</a:t>
            </a:r>
            <a:endParaRPr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2" y="2089595"/>
            <a:ext cx="8380731" cy="886344"/>
          </a:xfrm>
        </p:spPr>
        <p:txBody>
          <a:bodyPr>
            <a:normAutofit/>
          </a:bodyPr>
          <a:lstStyle>
            <a:lvl1pPr marL="0" indent="0" algn="l">
              <a:buNone/>
              <a:defRPr sz="2800">
                <a:solidFill>
                  <a:schemeClr val="accent1">
                    <a:lumMod val="75000"/>
                  </a:schemeClr>
                </a:solidFill>
              </a:defRPr>
            </a:lvl1pPr>
            <a:lvl2pPr marL="6094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89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79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4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6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64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59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218883" y="6448425"/>
            <a:ext cx="8288401" cy="180976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547913" y="6448425"/>
            <a:ext cx="1422030" cy="180976"/>
          </a:xfrm>
          <a:prstGeom prst="rect">
            <a:avLst/>
          </a:prstGeom>
        </p:spPr>
        <p:txBody>
          <a:bodyPr/>
          <a:lstStyle/>
          <a:p>
            <a:fld id="{A7209051-6E81-43E8-9099-FF6A0C3DCFE8}" type="datetime1">
              <a:rPr lang="en-US"/>
              <a:t>7/19/17</a:t>
            </a:fld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071516" y="6448425"/>
            <a:ext cx="812588" cy="180976"/>
          </a:xfrm>
          <a:prstGeom prst="rect">
            <a:avLst/>
          </a:prstGeom>
        </p:spPr>
        <p:txBody>
          <a:bodyPr/>
          <a:lstStyle/>
          <a:p>
            <a:fld id="{34C99D79-8A4B-4031-B1E0-AF26F8EDF2BC}" type="slidenum">
              <a:rPr/>
              <a:t>‹#›</a:t>
            </a:fld>
            <a:endParaRPr/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892" y="419991"/>
            <a:ext cx="1961520" cy="15612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7510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218883" y="6448425"/>
            <a:ext cx="8288401" cy="180976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547913" y="6448425"/>
            <a:ext cx="1422030" cy="180976"/>
          </a:xfrm>
          <a:prstGeom prst="rect">
            <a:avLst/>
          </a:prstGeom>
        </p:spPr>
        <p:txBody>
          <a:bodyPr/>
          <a:lstStyle/>
          <a:p>
            <a:fld id="{0CC3EA6D-DF0B-4D4B-B359-5F1D1D0E30A4}" type="datetime1">
              <a:rPr lang="en-US"/>
              <a:t>7/19/17</a:t>
            </a:fld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071516" y="6448425"/>
            <a:ext cx="812588" cy="180976"/>
          </a:xfrm>
          <a:prstGeom prst="rect">
            <a:avLst/>
          </a:prstGeom>
        </p:spPr>
        <p:txBody>
          <a:bodyPr/>
          <a:lstStyle/>
          <a:p>
            <a:fld id="{34C99D79-8A4B-4031-B1E0-AF26F8EDF2BC}" type="slidenum">
              <a:rPr/>
              <a:t>‹#›</a:t>
            </a:fld>
            <a:endParaRPr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2689531" y="381000"/>
            <a:ext cx="9348481" cy="838200"/>
          </a:xfrm>
          <a:solidFill>
            <a:schemeClr val="accent1"/>
          </a:solidFill>
        </p:spPr>
        <p:txBody>
          <a:bodyPr anchor="ctr" anchorCtr="0">
            <a:normAutofit/>
          </a:bodyPr>
          <a:lstStyle>
            <a:lvl1pPr algn="l">
              <a:defRPr sz="3600" b="0">
                <a:solidFill>
                  <a:schemeClr val="bg1"/>
                </a:solidFill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435150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4" y="1932518"/>
            <a:ext cx="9141619" cy="2105367"/>
          </a:xfrm>
        </p:spPr>
        <p:txBody>
          <a:bodyPr anchor="b">
            <a:normAutofit/>
          </a:bodyPr>
          <a:lstStyle>
            <a:lvl1pPr algn="l">
              <a:defRPr sz="6000" b="0" cap="none" baseline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8324" y="4084264"/>
            <a:ext cx="9141619" cy="933297"/>
          </a:xfrm>
        </p:spPr>
        <p:txBody>
          <a:bodyPr anchor="t">
            <a:normAutofit/>
          </a:bodyPr>
          <a:lstStyle>
            <a:lvl1pPr marL="0" indent="0">
              <a:buNone/>
              <a:defRPr sz="2800">
                <a:solidFill>
                  <a:schemeClr val="accent1">
                    <a:lumMod val="75000"/>
                  </a:schemeClr>
                </a:solidFill>
              </a:defRPr>
            </a:lvl1pPr>
            <a:lvl2pPr marL="609493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8987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82848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3797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4746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65696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26645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87594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218883" y="6448425"/>
            <a:ext cx="8288401" cy="180976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547913" y="6448425"/>
            <a:ext cx="1422030" cy="180976"/>
          </a:xfrm>
          <a:prstGeom prst="rect">
            <a:avLst/>
          </a:prstGeom>
        </p:spPr>
        <p:txBody>
          <a:bodyPr/>
          <a:lstStyle/>
          <a:p>
            <a:fld id="{977EDB99-15BC-4479-BAC5-1E502E66917A}" type="datetime1">
              <a:rPr lang="en-US"/>
              <a:t>7/19/17</a:t>
            </a:fld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071516" y="6448425"/>
            <a:ext cx="812588" cy="180976"/>
          </a:xfrm>
          <a:prstGeom prst="rect">
            <a:avLst/>
          </a:prstGeom>
        </p:spPr>
        <p:txBody>
          <a:bodyPr/>
          <a:lstStyle/>
          <a:p>
            <a:fld id="{34C99D79-8A4B-4031-B1E0-AF26F8EDF2BC}" type="slidenum">
              <a:rPr/>
              <a:t>‹#›</a:t>
            </a:fld>
            <a:endParaRPr/>
          </a:p>
        </p:txBody>
      </p:sp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1" y="325191"/>
            <a:ext cx="2028508" cy="1614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5693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665412" y="1600200"/>
            <a:ext cx="4648200" cy="457200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466012" y="1600200"/>
            <a:ext cx="4418092" cy="457200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218883" y="6448425"/>
            <a:ext cx="8288401" cy="180976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9547913" y="6448425"/>
            <a:ext cx="1422030" cy="180976"/>
          </a:xfrm>
          <a:prstGeom prst="rect">
            <a:avLst/>
          </a:prstGeom>
        </p:spPr>
        <p:txBody>
          <a:bodyPr/>
          <a:lstStyle/>
          <a:p>
            <a:fld id="{4067C2A3-CD19-48AB-9F64-ECCF75182EDD}" type="datetime1">
              <a:rPr lang="en-US"/>
              <a:t>7/19/17</a:t>
            </a:fld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1071516" y="6448425"/>
            <a:ext cx="812588" cy="180976"/>
          </a:xfrm>
          <a:prstGeom prst="rect">
            <a:avLst/>
          </a:prstGeom>
        </p:spPr>
        <p:txBody>
          <a:bodyPr/>
          <a:lstStyle/>
          <a:p>
            <a:fld id="{34C99D79-8A4B-4031-B1E0-AF26F8EDF2BC}" type="slidenum">
              <a:rPr/>
              <a:t>‹#›</a:t>
            </a:fld>
            <a:endParaRPr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2689531" y="381000"/>
            <a:ext cx="9348481" cy="838200"/>
          </a:xfrm>
          <a:solidFill>
            <a:schemeClr val="accent1"/>
          </a:solidFill>
        </p:spPr>
        <p:txBody>
          <a:bodyPr anchor="ctr" anchorCtr="0">
            <a:normAutofit/>
          </a:bodyPr>
          <a:lstStyle>
            <a:lvl1pPr algn="l">
              <a:defRPr sz="3600" b="0">
                <a:solidFill>
                  <a:schemeClr val="bg1"/>
                </a:solidFill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297796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65412" y="1524000"/>
            <a:ext cx="3657600" cy="816429"/>
          </a:xfrm>
        </p:spPr>
        <p:txBody>
          <a:bodyPr anchor="ctr">
            <a:norm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609493" indent="0">
              <a:buNone/>
              <a:defRPr sz="2700" b="1"/>
            </a:lvl2pPr>
            <a:lvl3pPr marL="1218987" indent="0">
              <a:buNone/>
              <a:defRPr sz="2400" b="1"/>
            </a:lvl3pPr>
            <a:lvl4pPr marL="1828480" indent="0">
              <a:buNone/>
              <a:defRPr sz="2100" b="1"/>
            </a:lvl4pPr>
            <a:lvl5pPr marL="2437973" indent="0">
              <a:buNone/>
              <a:defRPr sz="2100" b="1"/>
            </a:lvl5pPr>
            <a:lvl6pPr marL="3047467" indent="0">
              <a:buNone/>
              <a:defRPr sz="2100" b="1"/>
            </a:lvl6pPr>
            <a:lvl7pPr marL="3656960" indent="0">
              <a:buNone/>
              <a:defRPr sz="2100" b="1"/>
            </a:lvl7pPr>
            <a:lvl8pPr marL="4266453" indent="0">
              <a:buNone/>
              <a:defRPr sz="2100" b="1"/>
            </a:lvl8pPr>
            <a:lvl9pPr marL="4875947" indent="0">
              <a:buNone/>
              <a:defRPr sz="21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65412" y="2413000"/>
            <a:ext cx="3657600" cy="3759199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 baseline="0"/>
            </a:lvl8pPr>
            <a:lvl9pPr>
              <a:defRPr sz="20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75412" y="1524000"/>
            <a:ext cx="4494530" cy="816429"/>
          </a:xfrm>
        </p:spPr>
        <p:txBody>
          <a:bodyPr anchor="ctr">
            <a:norm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609493" indent="0">
              <a:buNone/>
              <a:defRPr sz="2700" b="1"/>
            </a:lvl2pPr>
            <a:lvl3pPr marL="1218987" indent="0">
              <a:buNone/>
              <a:defRPr sz="2400" b="1"/>
            </a:lvl3pPr>
            <a:lvl4pPr marL="1828480" indent="0">
              <a:buNone/>
              <a:defRPr sz="2100" b="1"/>
            </a:lvl4pPr>
            <a:lvl5pPr marL="2437973" indent="0">
              <a:buNone/>
              <a:defRPr sz="2100" b="1"/>
            </a:lvl5pPr>
            <a:lvl6pPr marL="3047467" indent="0">
              <a:buNone/>
              <a:defRPr sz="2100" b="1"/>
            </a:lvl6pPr>
            <a:lvl7pPr marL="3656960" indent="0">
              <a:buNone/>
              <a:defRPr sz="2100" b="1"/>
            </a:lvl7pPr>
            <a:lvl8pPr marL="4266453" indent="0">
              <a:buNone/>
              <a:defRPr sz="2100" b="1"/>
            </a:lvl8pPr>
            <a:lvl9pPr marL="4875947" indent="0">
              <a:buNone/>
              <a:defRPr sz="21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75412" y="2413000"/>
            <a:ext cx="4494530" cy="3759199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 baseline="0"/>
            </a:lvl8pPr>
            <a:lvl9pPr>
              <a:defRPr sz="20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1218883" y="6448425"/>
            <a:ext cx="8288401" cy="180976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9547913" y="6448425"/>
            <a:ext cx="1422030" cy="180976"/>
          </a:xfrm>
          <a:prstGeom prst="rect">
            <a:avLst/>
          </a:prstGeom>
        </p:spPr>
        <p:txBody>
          <a:bodyPr/>
          <a:lstStyle/>
          <a:p>
            <a:fld id="{0363E8C1-7C87-4705-AB97-8CD17D208E3F}" type="datetime1">
              <a:rPr lang="en-US"/>
              <a:t>7/19/17</a:t>
            </a:fld>
            <a:endParaRPr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1071516" y="6448425"/>
            <a:ext cx="812588" cy="180976"/>
          </a:xfrm>
          <a:prstGeom prst="rect">
            <a:avLst/>
          </a:prstGeom>
        </p:spPr>
        <p:txBody>
          <a:bodyPr/>
          <a:lstStyle/>
          <a:p>
            <a:fld id="{34C99D79-8A4B-4031-B1E0-AF26F8EDF2BC}" type="slidenum">
              <a:rPr/>
              <a:t>‹#›</a:t>
            </a:fld>
            <a:endParaRPr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2689531" y="381000"/>
            <a:ext cx="9348481" cy="838200"/>
          </a:xfrm>
          <a:solidFill>
            <a:schemeClr val="accent1"/>
          </a:solidFill>
        </p:spPr>
        <p:txBody>
          <a:bodyPr anchor="ctr" anchorCtr="0">
            <a:normAutofit/>
          </a:bodyPr>
          <a:lstStyle>
            <a:lvl1pPr algn="l">
              <a:defRPr sz="3600" b="0">
                <a:solidFill>
                  <a:schemeClr val="bg1"/>
                </a:solidFill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487039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1218883" y="6448425"/>
            <a:ext cx="8288401" cy="180976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9547913" y="6448425"/>
            <a:ext cx="1422030" cy="180976"/>
          </a:xfrm>
          <a:prstGeom prst="rect">
            <a:avLst/>
          </a:prstGeom>
        </p:spPr>
        <p:txBody>
          <a:bodyPr/>
          <a:lstStyle/>
          <a:p>
            <a:fld id="{E20C624E-DF92-4841-B9B9-DD11AA239B85}" type="datetime1">
              <a:rPr lang="en-US"/>
              <a:t>7/19/17</a:t>
            </a:fld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1071516" y="6448425"/>
            <a:ext cx="812588" cy="180976"/>
          </a:xfrm>
          <a:prstGeom prst="rect">
            <a:avLst/>
          </a:prstGeom>
        </p:spPr>
        <p:txBody>
          <a:bodyPr/>
          <a:lstStyle/>
          <a:p>
            <a:fld id="{34C99D79-8A4B-4031-B1E0-AF26F8EDF2BC}" type="slidenum">
              <a:rPr/>
              <a:t>‹#›</a:t>
            </a:fld>
            <a:endParaRPr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2689531" y="381000"/>
            <a:ext cx="9348481" cy="838200"/>
          </a:xfrm>
          <a:solidFill>
            <a:schemeClr val="accent1"/>
          </a:solidFill>
        </p:spPr>
        <p:txBody>
          <a:bodyPr anchor="ctr" anchorCtr="0">
            <a:normAutofit/>
          </a:bodyPr>
          <a:lstStyle>
            <a:lvl1pPr algn="l">
              <a:defRPr sz="3600" b="0">
                <a:solidFill>
                  <a:schemeClr val="bg1"/>
                </a:solidFill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96903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bottom graphic"/>
          <p:cNvGrpSpPr/>
          <p:nvPr/>
        </p:nvGrpSpPr>
        <p:grpSpPr>
          <a:xfrm>
            <a:off x="0" y="5409216"/>
            <a:ext cx="12188825" cy="1462483"/>
            <a:chOff x="0" y="4056912"/>
            <a:chExt cx="9144000" cy="1096862"/>
          </a:xfrm>
        </p:grpSpPr>
        <p:sp>
          <p:nvSpPr>
            <p:cNvPr id="9" name="Freeform 8"/>
            <p:cNvSpPr/>
            <p:nvPr/>
          </p:nvSpPr>
          <p:spPr bwMode="ltGray">
            <a:xfrm rot="5400000">
              <a:off x="4119794" y="119293"/>
              <a:ext cx="904412" cy="9144000"/>
            </a:xfrm>
            <a:custGeom>
              <a:avLst/>
              <a:gdLst/>
              <a:ahLst/>
              <a:cxnLst/>
              <a:rect l="l" t="t" r="r" b="b"/>
              <a:pathLst>
                <a:path w="904412" h="9144000">
                  <a:moveTo>
                    <a:pt x="0" y="0"/>
                  </a:moveTo>
                  <a:lnTo>
                    <a:pt x="904412" y="0"/>
                  </a:lnTo>
                  <a:lnTo>
                    <a:pt x="904412" y="9144000"/>
                  </a:lnTo>
                  <a:lnTo>
                    <a:pt x="391235" y="9144000"/>
                  </a:lnTo>
                  <a:cubicBezTo>
                    <a:pt x="445385" y="6730684"/>
                    <a:pt x="250230" y="1995757"/>
                    <a:pt x="0" y="0"/>
                  </a:cubicBezTo>
                  <a:close/>
                </a:path>
              </a:pathLst>
            </a:custGeom>
            <a:solidFill>
              <a:schemeClr val="tx1">
                <a:alpha val="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" name="Rectangle 72"/>
            <p:cNvSpPr/>
            <p:nvPr/>
          </p:nvSpPr>
          <p:spPr bwMode="ltGray">
            <a:xfrm rot="5400000">
              <a:off x="4023569" y="33343"/>
              <a:ext cx="1096862" cy="9144000"/>
            </a:xfrm>
            <a:custGeom>
              <a:avLst/>
              <a:gdLst/>
              <a:ahLst/>
              <a:cxnLst/>
              <a:rect l="l" t="t" r="r" b="b"/>
              <a:pathLst>
                <a:path w="1096862" h="9144000">
                  <a:moveTo>
                    <a:pt x="1096861" y="9136375"/>
                  </a:moveTo>
                  <a:lnTo>
                    <a:pt x="1096861" y="0"/>
                  </a:lnTo>
                  <a:lnTo>
                    <a:pt x="1096862" y="0"/>
                  </a:lnTo>
                  <a:lnTo>
                    <a:pt x="1096862" y="9136375"/>
                  </a:lnTo>
                  <a:close/>
                  <a:moveTo>
                    <a:pt x="0" y="0"/>
                  </a:moveTo>
                  <a:lnTo>
                    <a:pt x="142171" y="0"/>
                  </a:lnTo>
                  <a:cubicBezTo>
                    <a:pt x="214017" y="532804"/>
                    <a:pt x="281641" y="1260834"/>
                    <a:pt x="340913" y="2087809"/>
                  </a:cubicBezTo>
                  <a:cubicBezTo>
                    <a:pt x="492781" y="4358443"/>
                    <a:pt x="587048" y="7374964"/>
                    <a:pt x="547354" y="9144000"/>
                  </a:cubicBezTo>
                  <a:lnTo>
                    <a:pt x="452132" y="9144000"/>
                  </a:lnTo>
                  <a:cubicBezTo>
                    <a:pt x="484963" y="4670358"/>
                    <a:pt x="240277" y="2482661"/>
                    <a:pt x="0" y="0"/>
                  </a:cubicBezTo>
                  <a:close/>
                </a:path>
              </a:pathLst>
            </a:custGeom>
            <a:solidFill>
              <a:schemeClr val="tx1">
                <a:alpha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/>
            </a:p>
          </p:txBody>
        </p:sp>
      </p:grp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1218883" y="6448425"/>
            <a:ext cx="8288401" cy="180976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9547913" y="6448425"/>
            <a:ext cx="1422030" cy="180976"/>
          </a:xfrm>
          <a:prstGeom prst="rect">
            <a:avLst/>
          </a:prstGeom>
        </p:spPr>
        <p:txBody>
          <a:bodyPr/>
          <a:lstStyle/>
          <a:p>
            <a:fld id="{FBDA3AE1-4360-4D5B-BDBC-656B872DD533}" type="datetime1">
              <a:rPr lang="en-US"/>
              <a:t>7/19/17</a:t>
            </a:fld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1071516" y="6448425"/>
            <a:ext cx="812588" cy="180976"/>
          </a:xfrm>
          <a:prstGeom prst="rect">
            <a:avLst/>
          </a:prstGeom>
        </p:spPr>
        <p:txBody>
          <a:bodyPr/>
          <a:lstStyle/>
          <a:p>
            <a:fld id="{34C99D79-8A4B-4031-B1E0-AF26F8EDF2BC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225395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89531" y="381000"/>
            <a:ext cx="9348481" cy="838200"/>
          </a:xfrm>
          <a:solidFill>
            <a:schemeClr val="accent1"/>
          </a:solidFill>
        </p:spPr>
        <p:txBody>
          <a:bodyPr anchor="ctr" anchorCtr="0">
            <a:normAutofit/>
          </a:bodyPr>
          <a:lstStyle>
            <a:lvl1pPr algn="l">
              <a:defRPr sz="3600" b="0">
                <a:solidFill>
                  <a:schemeClr val="bg1"/>
                </a:solidFill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6412" y="1600200"/>
            <a:ext cx="4113531" cy="457200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689531" y="1600202"/>
            <a:ext cx="3938280" cy="4571999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accent1">
                    <a:lumMod val="75000"/>
                  </a:schemeClr>
                </a:solidFill>
              </a:defRPr>
            </a:lvl1pPr>
            <a:lvl2pPr marL="609493" indent="0">
              <a:buNone/>
              <a:defRPr sz="1600"/>
            </a:lvl2pPr>
            <a:lvl3pPr marL="1218987" indent="0">
              <a:buNone/>
              <a:defRPr sz="1300"/>
            </a:lvl3pPr>
            <a:lvl4pPr marL="1828480" indent="0">
              <a:buNone/>
              <a:defRPr sz="1200"/>
            </a:lvl4pPr>
            <a:lvl5pPr marL="2437973" indent="0">
              <a:buNone/>
              <a:defRPr sz="1200"/>
            </a:lvl5pPr>
            <a:lvl6pPr marL="3047467" indent="0">
              <a:buNone/>
              <a:defRPr sz="1200"/>
            </a:lvl6pPr>
            <a:lvl7pPr marL="3656960" indent="0">
              <a:buNone/>
              <a:defRPr sz="1200"/>
            </a:lvl7pPr>
            <a:lvl8pPr marL="4266453" indent="0">
              <a:buNone/>
              <a:defRPr sz="1200"/>
            </a:lvl8pPr>
            <a:lvl9pPr marL="4875947" indent="0">
              <a:buNone/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218883" y="6448425"/>
            <a:ext cx="8288401" cy="180976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9547913" y="6448425"/>
            <a:ext cx="1422030" cy="180976"/>
          </a:xfrm>
          <a:prstGeom prst="rect">
            <a:avLst/>
          </a:prstGeom>
        </p:spPr>
        <p:txBody>
          <a:bodyPr/>
          <a:lstStyle/>
          <a:p>
            <a:fld id="{20990708-46A4-4851-883E-8DFB8939107E}" type="datetime1">
              <a:rPr lang="en-US"/>
              <a:t>7/19/17</a:t>
            </a:fld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1071516" y="6448425"/>
            <a:ext cx="812588" cy="180976"/>
          </a:xfrm>
          <a:prstGeom prst="rect">
            <a:avLst/>
          </a:prstGeom>
        </p:spPr>
        <p:txBody>
          <a:bodyPr/>
          <a:lstStyle/>
          <a:p>
            <a:fld id="{34C99D79-8A4B-4031-B1E0-AF26F8EDF2BC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483960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 descr="An empty placeholder to add an image. Click on the placeholder and select the image that you wish to add"/>
          <p:cNvSpPr>
            <a:spLocks noGrp="1"/>
          </p:cNvSpPr>
          <p:nvPr>
            <p:ph type="pic" idx="1"/>
          </p:nvPr>
        </p:nvSpPr>
        <p:spPr>
          <a:xfrm>
            <a:off x="2689531" y="1600200"/>
            <a:ext cx="5233206" cy="3759200"/>
          </a:xfrm>
          <a:prstGeom prst="roundRect">
            <a:avLst>
              <a:gd name="adj" fmla="val 3098"/>
            </a:avLst>
          </a:prstGeom>
        </p:spPr>
        <p:txBody>
          <a:bodyPr>
            <a:normAutofit/>
          </a:bodyPr>
          <a:lstStyle>
            <a:lvl1pPr marL="0" indent="0">
              <a:buNone/>
              <a:defRPr sz="2700"/>
            </a:lvl1pPr>
            <a:lvl2pPr marL="609493" indent="0">
              <a:buNone/>
              <a:defRPr sz="3700"/>
            </a:lvl2pPr>
            <a:lvl3pPr marL="1218987" indent="0">
              <a:buNone/>
              <a:defRPr sz="3200"/>
            </a:lvl3pPr>
            <a:lvl4pPr marL="1828480" indent="0">
              <a:buNone/>
              <a:defRPr sz="2700"/>
            </a:lvl4pPr>
            <a:lvl5pPr marL="2437973" indent="0">
              <a:buNone/>
              <a:defRPr sz="2700"/>
            </a:lvl5pPr>
            <a:lvl6pPr marL="3047467" indent="0">
              <a:buNone/>
              <a:defRPr sz="2700"/>
            </a:lvl6pPr>
            <a:lvl7pPr marL="3656960" indent="0">
              <a:buNone/>
              <a:defRPr sz="2700"/>
            </a:lvl7pPr>
            <a:lvl8pPr marL="4266453" indent="0">
              <a:buNone/>
              <a:defRPr sz="2700"/>
            </a:lvl8pPr>
            <a:lvl9pPr marL="4875947" indent="0">
              <a:buNone/>
              <a:defRPr sz="2700"/>
            </a:lvl9pPr>
          </a:lstStyle>
          <a:p>
            <a:r>
              <a:rPr lang="en-US" smtClean="0"/>
              <a:t>Click icon to add picture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25883" y="1600200"/>
            <a:ext cx="2844059" cy="3759200"/>
          </a:xfrm>
        </p:spPr>
        <p:txBody>
          <a:bodyPr anchor="b">
            <a:normAutofit/>
          </a:bodyPr>
          <a:lstStyle>
            <a:lvl1pPr marL="0" indent="0">
              <a:buNone/>
              <a:defRPr sz="2800">
                <a:solidFill>
                  <a:schemeClr val="accent1">
                    <a:lumMod val="75000"/>
                  </a:schemeClr>
                </a:solidFill>
              </a:defRPr>
            </a:lvl1pPr>
            <a:lvl2pPr marL="609493" indent="0">
              <a:buNone/>
              <a:defRPr sz="1600"/>
            </a:lvl2pPr>
            <a:lvl3pPr marL="1218987" indent="0">
              <a:buNone/>
              <a:defRPr sz="1300"/>
            </a:lvl3pPr>
            <a:lvl4pPr marL="1828480" indent="0">
              <a:buNone/>
              <a:defRPr sz="1200"/>
            </a:lvl4pPr>
            <a:lvl5pPr marL="2437973" indent="0">
              <a:buNone/>
              <a:defRPr sz="1200"/>
            </a:lvl5pPr>
            <a:lvl6pPr marL="3047467" indent="0">
              <a:buNone/>
              <a:defRPr sz="1200"/>
            </a:lvl6pPr>
            <a:lvl7pPr marL="3656960" indent="0">
              <a:buNone/>
              <a:defRPr sz="1200"/>
            </a:lvl7pPr>
            <a:lvl8pPr marL="4266453" indent="0">
              <a:buNone/>
              <a:defRPr sz="1200"/>
            </a:lvl8pPr>
            <a:lvl9pPr marL="4875947" indent="0">
              <a:buNone/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218883" y="6448425"/>
            <a:ext cx="8288401" cy="180976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9547913" y="6448425"/>
            <a:ext cx="1422030" cy="180976"/>
          </a:xfrm>
          <a:prstGeom prst="rect">
            <a:avLst/>
          </a:prstGeom>
        </p:spPr>
        <p:txBody>
          <a:bodyPr/>
          <a:lstStyle/>
          <a:p>
            <a:fld id="{AE88EFFC-86AE-4294-A319-CAFC2651994B}" type="datetime1">
              <a:rPr lang="en-US"/>
              <a:t>7/19/17</a:t>
            </a:fld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1071516" y="6448425"/>
            <a:ext cx="812588" cy="180976"/>
          </a:xfrm>
          <a:prstGeom prst="rect">
            <a:avLst/>
          </a:prstGeom>
        </p:spPr>
        <p:txBody>
          <a:bodyPr/>
          <a:lstStyle/>
          <a:p>
            <a:fld id="{34C99D79-8A4B-4031-B1E0-AF26F8EDF2BC}" type="slidenum">
              <a:rPr/>
              <a:t>‹#›</a:t>
            </a:fld>
            <a:endParaRPr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2689531" y="381000"/>
            <a:ext cx="9348481" cy="838200"/>
          </a:xfrm>
          <a:solidFill>
            <a:schemeClr val="accent1"/>
          </a:solidFill>
        </p:spPr>
        <p:txBody>
          <a:bodyPr anchor="ctr" anchorCtr="0">
            <a:normAutofit/>
          </a:bodyPr>
          <a:lstStyle>
            <a:lvl1pPr algn="l">
              <a:defRPr sz="3600" b="0">
                <a:solidFill>
                  <a:schemeClr val="bg1"/>
                </a:solidFill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442985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 baseline="0"/>
            </a:lvl8pPr>
            <a:lvl9pPr>
              <a:defRPr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218883" y="6448425"/>
            <a:ext cx="8288401" cy="180976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547913" y="6448425"/>
            <a:ext cx="1422030" cy="180976"/>
          </a:xfrm>
          <a:prstGeom prst="rect">
            <a:avLst/>
          </a:prstGeom>
        </p:spPr>
        <p:txBody>
          <a:bodyPr/>
          <a:lstStyle/>
          <a:p>
            <a:fld id="{EDCEAB04-7709-4C1E-A61A-74684A0170FC}" type="datetime1">
              <a:rPr lang="en-US"/>
              <a:t>7/19/17</a:t>
            </a:fld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071516" y="6448425"/>
            <a:ext cx="812588" cy="180976"/>
          </a:xfrm>
          <a:prstGeom prst="rect">
            <a:avLst/>
          </a:prstGeom>
        </p:spPr>
        <p:txBody>
          <a:bodyPr/>
          <a:lstStyle/>
          <a:p>
            <a:fld id="{34C99D79-8A4B-4031-B1E0-AF26F8EDF2BC}" type="slidenum">
              <a:rPr/>
              <a:t>‹#›</a:t>
            </a:fld>
            <a:endParaRPr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2689531" y="381000"/>
            <a:ext cx="9348481" cy="838200"/>
          </a:xfrm>
          <a:solidFill>
            <a:schemeClr val="accent1"/>
          </a:solidFill>
        </p:spPr>
        <p:txBody>
          <a:bodyPr anchor="ctr" anchorCtr="0">
            <a:normAutofit/>
          </a:bodyPr>
          <a:lstStyle>
            <a:lvl1pPr algn="l">
              <a:defRPr sz="3600" b="0">
                <a:solidFill>
                  <a:schemeClr val="bg1"/>
                </a:solidFill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640825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177" b="23406"/>
          <a:stretch/>
        </p:blipFill>
        <p:spPr>
          <a:xfrm>
            <a:off x="1" y="1981200"/>
            <a:ext cx="12188824" cy="4876800"/>
          </a:xfrm>
          <a:prstGeom prst="rect">
            <a:avLst/>
          </a:prstGeom>
        </p:spPr>
      </p:pic>
      <p:sp>
        <p:nvSpPr>
          <p:cNvPr id="14" name="Rectangle 13"/>
          <p:cNvSpPr/>
          <p:nvPr userDrawn="1"/>
        </p:nvSpPr>
        <p:spPr>
          <a:xfrm>
            <a:off x="-6355" y="0"/>
            <a:ext cx="12195179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17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2875" y="304800"/>
            <a:ext cx="4236718" cy="3372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644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9990"/>
          <a:stretch/>
        </p:blipFill>
        <p:spPr>
          <a:xfrm>
            <a:off x="1" y="1990842"/>
            <a:ext cx="12188824" cy="4867158"/>
          </a:xfrm>
          <a:prstGeom prst="rect">
            <a:avLst/>
          </a:prstGeom>
        </p:spPr>
      </p:pic>
      <p:sp>
        <p:nvSpPr>
          <p:cNvPr id="14" name="Rectangle 13"/>
          <p:cNvSpPr/>
          <p:nvPr userDrawn="1"/>
        </p:nvSpPr>
        <p:spPr>
          <a:xfrm>
            <a:off x="-6355" y="0"/>
            <a:ext cx="12195179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17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2875" y="304800"/>
            <a:ext cx="4236718" cy="3372084"/>
          </a:xfrm>
          <a:prstGeom prst="rect">
            <a:avLst/>
          </a:prstGeom>
        </p:spPr>
      </p:pic>
    </p:spTree>
    <p:extLst/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4" Type="http://schemas.openxmlformats.org/officeDocument/2006/relationships/image" Target="../media/image1.png"/><Relationship Id="rId15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12" y="252505"/>
            <a:ext cx="1662748" cy="1323411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689531" y="152400"/>
            <a:ext cx="8280411" cy="1295400"/>
          </a:xfrm>
          <a:prstGeom prst="rect">
            <a:avLst/>
          </a:prstGeom>
        </p:spPr>
        <p:txBody>
          <a:bodyPr vert="horz" lIns="121899" tIns="60949" rIns="121899" bIns="60949" rtlCol="0" anchor="b">
            <a:normAutofit/>
          </a:bodyPr>
          <a:lstStyle/>
          <a:p>
            <a:r>
              <a:rPr lang="en-US" dirty="0" smtClean="0"/>
              <a:t>Click to edit Master title style</a:t>
            </a:r>
            <a:endParaRPr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89531" y="1600200"/>
            <a:ext cx="8280412" cy="4572000"/>
          </a:xfrm>
          <a:prstGeom prst="rect">
            <a:avLst/>
          </a:prstGeom>
        </p:spPr>
        <p:txBody>
          <a:bodyPr vert="horz" lIns="121899" tIns="60949" rIns="121899" bIns="60949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dirty="0"/>
          </a:p>
        </p:txBody>
      </p:sp>
      <p:sp>
        <p:nvSpPr>
          <p:cNvPr id="5" name="Rectangle 4"/>
          <p:cNvSpPr/>
          <p:nvPr userDrawn="1"/>
        </p:nvSpPr>
        <p:spPr>
          <a:xfrm>
            <a:off x="-6354" y="0"/>
            <a:ext cx="2443166" cy="6858000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012" y="5334000"/>
            <a:ext cx="1914588" cy="10668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80" y="304800"/>
            <a:ext cx="2360298" cy="18786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26826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1218987" rtl="0" eaLnBrk="1" latinLnBrk="0" hangingPunct="1"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4747" indent="-304747" algn="l" defTabSz="1218987" rtl="0" eaLnBrk="1" latinLnBrk="0" hangingPunct="1">
        <a:lnSpc>
          <a:spcPct val="90000"/>
        </a:lnSpc>
        <a:spcBef>
          <a:spcPts val="1800"/>
        </a:spcBef>
        <a:buClr>
          <a:schemeClr val="accent1">
            <a:lumMod val="75000"/>
          </a:schemeClr>
        </a:buClr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55772" indent="-304747" algn="l" defTabSz="1218987" rtl="0" eaLnBrk="1" latinLnBrk="0" hangingPunct="1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06797" indent="-304747" algn="l" defTabSz="1218987" rtl="0" eaLnBrk="1" latinLnBrk="0" hangingPunct="1">
        <a:lnSpc>
          <a:spcPct val="90000"/>
        </a:lnSpc>
        <a:spcBef>
          <a:spcPts val="800"/>
        </a:spcBef>
        <a:buClr>
          <a:schemeClr val="accent1">
            <a:lumMod val="75000"/>
          </a:schemeClr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57822" indent="-304747" algn="l" defTabSz="1218987" rtl="0" eaLnBrk="1" latinLnBrk="0" hangingPunct="1">
        <a:lnSpc>
          <a:spcPct val="90000"/>
        </a:lnSpc>
        <a:spcBef>
          <a:spcPts val="800"/>
        </a:spcBef>
        <a:buClr>
          <a:schemeClr val="accent1">
            <a:lumMod val="75000"/>
          </a:schemeClr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108847" indent="-304747" algn="l" defTabSz="1218987" rtl="0" eaLnBrk="1" latinLnBrk="0" hangingPunct="1">
        <a:lnSpc>
          <a:spcPct val="90000"/>
        </a:lnSpc>
        <a:spcBef>
          <a:spcPts val="800"/>
        </a:spcBef>
        <a:buClr>
          <a:schemeClr val="accent1">
            <a:lumMod val="75000"/>
          </a:schemeClr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59872" indent="-304747" algn="l" defTabSz="1218987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3010897" indent="-304747" algn="l" defTabSz="1218987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20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61922" indent="-304747" algn="l" defTabSz="1218987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20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912947" indent="-304747" algn="l" defTabSz="1218987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20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49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898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48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797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46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696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45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594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orient="horz" pos="2160" userDrawn="1">
          <p15:clr>
            <a:srgbClr val="F26B43"/>
          </p15:clr>
        </p15:guide>
        <p15:guide id="2" pos="3839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4" Type="http://schemas.openxmlformats.org/officeDocument/2006/relationships/image" Target="../media/image7.emf"/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7.em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7.em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4" Type="http://schemas.openxmlformats.org/officeDocument/2006/relationships/diagramLayout" Target="../diagrams/layout1.xml"/><Relationship Id="rId5" Type="http://schemas.openxmlformats.org/officeDocument/2006/relationships/diagramQuickStyle" Target="../diagrams/quickStyle1.xml"/><Relationship Id="rId6" Type="http://schemas.openxmlformats.org/officeDocument/2006/relationships/diagramColors" Target="../diagrams/colors1.xml"/><Relationship Id="rId7" Type="http://schemas.microsoft.com/office/2007/relationships/diagramDrawing" Target="../diagrams/drawing1.xml"/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4" Type="http://schemas.openxmlformats.org/officeDocument/2006/relationships/diagramLayout" Target="../diagrams/layout2.xml"/><Relationship Id="rId5" Type="http://schemas.openxmlformats.org/officeDocument/2006/relationships/diagramQuickStyle" Target="../diagrams/quickStyle2.xml"/><Relationship Id="rId6" Type="http://schemas.openxmlformats.org/officeDocument/2006/relationships/diagramColors" Target="../diagrams/colors2.xml"/><Relationship Id="rId7" Type="http://schemas.microsoft.com/office/2007/relationships/diagramDrawing" Target="../diagrams/drawing2.xml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7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4" Type="http://schemas.openxmlformats.org/officeDocument/2006/relationships/image" Target="../media/image10.jpg"/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4" Type="http://schemas.openxmlformats.org/officeDocument/2006/relationships/image" Target="../media/image12.png"/><Relationship Id="rId5" Type="http://schemas.openxmlformats.org/officeDocument/2006/relationships/image" Target="../media/image13.png"/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4" Type="http://schemas.openxmlformats.org/officeDocument/2006/relationships/notesSlide" Target="../notesSlides/notesSlide18.xml"/><Relationship Id="rId5" Type="http://schemas.openxmlformats.org/officeDocument/2006/relationships/image" Target="../media/image2.png"/><Relationship Id="rId6" Type="http://schemas.openxmlformats.org/officeDocument/2006/relationships/image" Target="../media/image14.png"/><Relationship Id="rId7" Type="http://schemas.openxmlformats.org/officeDocument/2006/relationships/image" Target="../media/image7.emf"/><Relationship Id="rId1" Type="http://schemas.microsoft.com/office/2007/relationships/media" Target="../media/media1.m4a"/><Relationship Id="rId2" Type="http://schemas.openxmlformats.org/officeDocument/2006/relationships/audio" Target="../media/media1.m4a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notesSlide" Target="../notesSlides/notesSlide19.xml"/><Relationship Id="rId5" Type="http://schemas.openxmlformats.org/officeDocument/2006/relationships/image" Target="../media/image14.png"/><Relationship Id="rId1" Type="http://schemas.microsoft.com/office/2007/relationships/media" Target="../media/media2.m4a"/><Relationship Id="rId2" Type="http://schemas.openxmlformats.org/officeDocument/2006/relationships/audio" Target="../media/media2.m4a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notesSlide" Target="../notesSlides/notesSlide20.xml"/><Relationship Id="rId5" Type="http://schemas.openxmlformats.org/officeDocument/2006/relationships/hyperlink" Target="http://www.internetlivestats.com/" TargetMode="External"/><Relationship Id="rId6" Type="http://schemas.openxmlformats.org/officeDocument/2006/relationships/image" Target="../media/image2.png"/><Relationship Id="rId7" Type="http://schemas.openxmlformats.org/officeDocument/2006/relationships/image" Target="../media/image14.png"/><Relationship Id="rId1" Type="http://schemas.microsoft.com/office/2007/relationships/media" Target="../media/media3.m4a"/><Relationship Id="rId2" Type="http://schemas.openxmlformats.org/officeDocument/2006/relationships/audio" Target="../media/media3.m4a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notesSlide" Target="../notesSlides/notesSlide21.xml"/><Relationship Id="rId5" Type="http://schemas.openxmlformats.org/officeDocument/2006/relationships/image" Target="../media/image15.png"/><Relationship Id="rId6" Type="http://schemas.openxmlformats.org/officeDocument/2006/relationships/image" Target="../media/image14.png"/><Relationship Id="rId1" Type="http://schemas.microsoft.com/office/2007/relationships/media" Target="../media/media4.m4a"/><Relationship Id="rId2" Type="http://schemas.openxmlformats.org/officeDocument/2006/relationships/audio" Target="../media/media4.m4a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notesSlide" Target="../notesSlides/notesSlide22.xml"/><Relationship Id="rId5" Type="http://schemas.openxmlformats.org/officeDocument/2006/relationships/image" Target="../media/image14.png"/><Relationship Id="rId1" Type="http://schemas.microsoft.com/office/2007/relationships/media" Target="../media/media5.m4a"/><Relationship Id="rId2" Type="http://schemas.openxmlformats.org/officeDocument/2006/relationships/audio" Target="../media/media5.m4a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notesSlide" Target="../notesSlides/notesSlide23.xml"/><Relationship Id="rId5" Type="http://schemas.openxmlformats.org/officeDocument/2006/relationships/image" Target="../media/image2.png"/><Relationship Id="rId6" Type="http://schemas.openxmlformats.org/officeDocument/2006/relationships/image" Target="../media/image14.png"/><Relationship Id="rId7" Type="http://schemas.openxmlformats.org/officeDocument/2006/relationships/image" Target="../media/image16.png"/><Relationship Id="rId1" Type="http://schemas.microsoft.com/office/2007/relationships/media" Target="../media/media6.m4a"/><Relationship Id="rId2" Type="http://schemas.openxmlformats.org/officeDocument/2006/relationships/audio" Target="../media/media6.m4a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notesSlide" Target="../notesSlides/notesSlide24.xml"/><Relationship Id="rId5" Type="http://schemas.openxmlformats.org/officeDocument/2006/relationships/image" Target="../media/image14.png"/><Relationship Id="rId6" Type="http://schemas.openxmlformats.org/officeDocument/2006/relationships/image" Target="../media/image16.png"/><Relationship Id="rId1" Type="http://schemas.microsoft.com/office/2007/relationships/media" Target="../media/media7.m4a"/><Relationship Id="rId2" Type="http://schemas.openxmlformats.org/officeDocument/2006/relationships/audio" Target="../media/media7.m4a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notesSlide" Target="../notesSlides/notesSlide25.xml"/><Relationship Id="rId5" Type="http://schemas.openxmlformats.org/officeDocument/2006/relationships/image" Target="../media/image14.png"/><Relationship Id="rId6" Type="http://schemas.openxmlformats.org/officeDocument/2006/relationships/image" Target="../media/image16.png"/><Relationship Id="rId1" Type="http://schemas.microsoft.com/office/2007/relationships/media" Target="../media/media7.m4a"/><Relationship Id="rId2" Type="http://schemas.openxmlformats.org/officeDocument/2006/relationships/audio" Target="../media/media7.m4a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notesSlide" Target="../notesSlides/notesSlide26.xml"/><Relationship Id="rId5" Type="http://schemas.openxmlformats.org/officeDocument/2006/relationships/image" Target="../media/image2.png"/><Relationship Id="rId6" Type="http://schemas.openxmlformats.org/officeDocument/2006/relationships/image" Target="../media/image14.png"/><Relationship Id="rId7" Type="http://schemas.openxmlformats.org/officeDocument/2006/relationships/image" Target="../media/image17.png"/><Relationship Id="rId1" Type="http://schemas.microsoft.com/office/2007/relationships/media" Target="../media/media8.m4a"/><Relationship Id="rId2" Type="http://schemas.openxmlformats.org/officeDocument/2006/relationships/audio" Target="../media/media8.m4a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17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19.jp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0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1.xml"/><Relationship Id="rId3" Type="http://schemas.openxmlformats.org/officeDocument/2006/relationships/image" Target="../media/image20.pn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2.xml"/><Relationship Id="rId3" Type="http://schemas.openxmlformats.org/officeDocument/2006/relationships/image" Target="../media/image21.pn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4.xml"/><Relationship Id="rId3" Type="http://schemas.openxmlformats.org/officeDocument/2006/relationships/image" Target="../media/image2.pn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5.xml"/><Relationship Id="rId3" Type="http://schemas.openxmlformats.org/officeDocument/2006/relationships/hyperlink" Target="mailto:lcl103@msstate.edu" TargetMode="Externa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36.xml"/><Relationship Id="rId3" Type="http://schemas.openxmlformats.org/officeDocument/2006/relationships/image" Target="../media/image7.emf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38.xml"/><Relationship Id="rId3" Type="http://schemas.openxmlformats.org/officeDocument/2006/relationships/image" Target="../media/image22.png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39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0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4" Type="http://schemas.openxmlformats.org/officeDocument/2006/relationships/image" Target="../media/image24.jpg"/><Relationship Id="rId5" Type="http://schemas.openxmlformats.org/officeDocument/2006/relationships/image" Target="../media/image25.png"/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41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43.xml"/><Relationship Id="rId3" Type="http://schemas.openxmlformats.org/officeDocument/2006/relationships/image" Target="../media/image7.emf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44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5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46.xml"/><Relationship Id="rId3" Type="http://schemas.openxmlformats.org/officeDocument/2006/relationships/image" Target="../media/image26.png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47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4294967295"/>
          </p:nvPr>
        </p:nvSpPr>
        <p:spPr>
          <a:xfrm>
            <a:off x="-1" y="3581400"/>
            <a:ext cx="12188825" cy="962025"/>
          </a:xfrm>
          <a:noFill/>
          <a:effectLst>
            <a:outerShdw blurRad="50800" dist="38100" dir="2700000" algn="tl" rotWithShape="0">
              <a:prstClr val="black"/>
            </a:outerShdw>
          </a:effectLst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4000" dirty="0" smtClean="0">
                <a:solidFill>
                  <a:schemeClr val="bg1"/>
                </a:solidFill>
                <a:latin typeface="+mj-lt"/>
              </a:rPr>
              <a:t>Extension Agent Guide for Marketing Local Foods</a:t>
            </a:r>
          </a:p>
        </p:txBody>
      </p:sp>
      <p:sp>
        <p:nvSpPr>
          <p:cNvPr id="6" name="Rectangle 5"/>
          <p:cNvSpPr/>
          <p:nvPr/>
        </p:nvSpPr>
        <p:spPr>
          <a:xfrm>
            <a:off x="-1" y="5334000"/>
            <a:ext cx="12188826" cy="1524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3700461" y="6172200"/>
            <a:ext cx="47879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800" dirty="0"/>
              <a:t>Rachael Carter and Lauren-Colby Lindley</a:t>
            </a:r>
          </a:p>
        </p:txBody>
      </p:sp>
      <p:sp>
        <p:nvSpPr>
          <p:cNvPr id="7" name="Rectangle 6"/>
          <p:cNvSpPr/>
          <p:nvPr/>
        </p:nvSpPr>
        <p:spPr>
          <a:xfrm>
            <a:off x="3579812" y="4471988"/>
            <a:ext cx="5029200" cy="13954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00461" y="4572000"/>
            <a:ext cx="4787900" cy="15240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3412" y="304800"/>
            <a:ext cx="2270234" cy="121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1835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-6670" y="2667000"/>
            <a:ext cx="12165014" cy="2106612"/>
          </a:xfrm>
          <a:prstGeom prst="rect">
            <a:avLst/>
          </a:prstGeom>
          <a:effectLst>
            <a:outerShdw blurRad="50800" dist="50800" dir="5400000" algn="ctr" rotWithShape="0">
              <a:schemeClr val="tx1"/>
            </a:outerShdw>
          </a:effectLst>
        </p:spPr>
        <p:txBody>
          <a:bodyPr vert="horz" lIns="121899" tIns="60949" rIns="121899" bIns="60949" rtlCol="0" anchor="b">
            <a:normAutofit/>
          </a:bodyPr>
          <a:lstStyle>
            <a:lvl1pPr algn="l" defTabSz="1218987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6000" dirty="0" smtClean="0">
                <a:solidFill>
                  <a:schemeClr val="bg1"/>
                </a:solidFill>
              </a:rPr>
              <a:t>PART 3</a:t>
            </a:r>
            <a:endParaRPr lang="en-US" sz="6000" dirty="0">
              <a:solidFill>
                <a:schemeClr val="bg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-6671" y="5339080"/>
            <a:ext cx="12195495" cy="1524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 Placeholder 2"/>
          <p:cNvSpPr txBox="1">
            <a:spLocks/>
          </p:cNvSpPr>
          <p:nvPr/>
        </p:nvSpPr>
        <p:spPr>
          <a:xfrm>
            <a:off x="2" y="5638800"/>
            <a:ext cx="12188823" cy="1137920"/>
          </a:xfrm>
          <a:prstGeom prst="rect">
            <a:avLst/>
          </a:prstGeom>
        </p:spPr>
        <p:txBody>
          <a:bodyPr vert="horz" lIns="121899" tIns="60949" rIns="121899" bIns="60949" rtlCol="0">
            <a:normAutofit/>
          </a:bodyPr>
          <a:lstStyle>
            <a:lvl1pPr marL="304747" indent="-304747" algn="l" defTabSz="1218987" rtl="0" eaLnBrk="1" latinLnBrk="0" hangingPunct="1">
              <a:lnSpc>
                <a:spcPct val="90000"/>
              </a:lnSpc>
              <a:spcBef>
                <a:spcPts val="1800"/>
              </a:spcBef>
              <a:buClr>
                <a:schemeClr val="accent1">
                  <a:lumMod val="75000"/>
                </a:schemeClr>
              </a:buClr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55772" indent="-304747" algn="l" defTabSz="1218987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>
                  <a:lumMod val="75000"/>
                </a:schemeClr>
              </a:buClr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6797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>
                  <a:lumMod val="75000"/>
                </a:schemeClr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57822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>
                  <a:lumMod val="75000"/>
                </a:schemeClr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08847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>
                  <a:lumMod val="75000"/>
                </a:schemeClr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59872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/>
              </a:buClr>
              <a:buFont typeface="Arial" pitchFamily="34" charset="0"/>
              <a:buChar char="•"/>
              <a:defRPr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10897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/>
              </a:buClr>
              <a:buFont typeface="Arial" pitchFamily="34" charset="0"/>
              <a:buChar char="•"/>
              <a:defRPr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61922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/>
              </a:buClr>
              <a:buFont typeface="Arial" pitchFamily="34" charset="0"/>
              <a:buChar char="•"/>
              <a:defRPr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12947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/>
              </a:buClr>
              <a:buFont typeface="Arial" pitchFamily="34" charset="0"/>
              <a:buChar char="•"/>
              <a:defRPr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3600" dirty="0" smtClean="0">
                <a:latin typeface="+mj-lt"/>
              </a:rPr>
              <a:t>Developing a Marketing Plan</a:t>
            </a:r>
            <a:endParaRPr lang="en-US" sz="3600" dirty="0">
              <a:latin typeface="+mj-lt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3412" y="304800"/>
            <a:ext cx="2270234" cy="121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9709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-6670" y="2667000"/>
            <a:ext cx="12165014" cy="2106612"/>
          </a:xfrm>
          <a:prstGeom prst="rect">
            <a:avLst/>
          </a:prstGeom>
          <a:effectLst>
            <a:outerShdw blurRad="50800" dist="50800" dir="5400000" algn="ctr" rotWithShape="0">
              <a:schemeClr val="tx1"/>
            </a:outerShdw>
          </a:effectLst>
        </p:spPr>
        <p:txBody>
          <a:bodyPr vert="horz" lIns="121899" tIns="60949" rIns="121899" bIns="60949" rtlCol="0" anchor="b">
            <a:normAutofit/>
          </a:bodyPr>
          <a:lstStyle>
            <a:lvl1pPr algn="l" defTabSz="1218987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6000" dirty="0" smtClean="0">
                <a:solidFill>
                  <a:schemeClr val="bg1"/>
                </a:solidFill>
              </a:rPr>
              <a:t>Module 1</a:t>
            </a:r>
            <a:endParaRPr lang="en-US" sz="6000" dirty="0">
              <a:solidFill>
                <a:schemeClr val="bg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-6671" y="5339080"/>
            <a:ext cx="12195495" cy="1524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 Placeholder 2"/>
          <p:cNvSpPr txBox="1">
            <a:spLocks/>
          </p:cNvSpPr>
          <p:nvPr/>
        </p:nvSpPr>
        <p:spPr>
          <a:xfrm>
            <a:off x="2" y="5638800"/>
            <a:ext cx="12188823" cy="1137920"/>
          </a:xfrm>
          <a:prstGeom prst="rect">
            <a:avLst/>
          </a:prstGeom>
        </p:spPr>
        <p:txBody>
          <a:bodyPr vert="horz" lIns="121899" tIns="60949" rIns="121899" bIns="60949" rtlCol="0">
            <a:normAutofit/>
          </a:bodyPr>
          <a:lstStyle>
            <a:lvl1pPr marL="304747" indent="-304747" algn="l" defTabSz="1218987" rtl="0" eaLnBrk="1" latinLnBrk="0" hangingPunct="1">
              <a:lnSpc>
                <a:spcPct val="90000"/>
              </a:lnSpc>
              <a:spcBef>
                <a:spcPts val="1800"/>
              </a:spcBef>
              <a:buClr>
                <a:schemeClr val="accent1">
                  <a:lumMod val="75000"/>
                </a:schemeClr>
              </a:buClr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55772" indent="-304747" algn="l" defTabSz="1218987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>
                  <a:lumMod val="75000"/>
                </a:schemeClr>
              </a:buClr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6797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>
                  <a:lumMod val="75000"/>
                </a:schemeClr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57822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>
                  <a:lumMod val="75000"/>
                </a:schemeClr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08847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>
                  <a:lumMod val="75000"/>
                </a:schemeClr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59872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/>
              </a:buClr>
              <a:buFont typeface="Arial" pitchFamily="34" charset="0"/>
              <a:buChar char="•"/>
              <a:defRPr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10897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/>
              </a:buClr>
              <a:buFont typeface="Arial" pitchFamily="34" charset="0"/>
              <a:buChar char="•"/>
              <a:defRPr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61922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/>
              </a:buClr>
              <a:buFont typeface="Arial" pitchFamily="34" charset="0"/>
              <a:buChar char="•"/>
              <a:defRPr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12947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/>
              </a:buClr>
              <a:buFont typeface="Arial" pitchFamily="34" charset="0"/>
              <a:buChar char="•"/>
              <a:defRPr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3600" dirty="0" smtClean="0">
                <a:latin typeface="+mj-lt"/>
              </a:rPr>
              <a:t>How to Create a Marketing Plan</a:t>
            </a:r>
            <a:endParaRPr lang="en-US" sz="3600" dirty="0">
              <a:latin typeface="+mj-lt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3412" y="304800"/>
            <a:ext cx="2270234" cy="121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0247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>
          <a:xfrm>
            <a:off x="2689531" y="381000"/>
            <a:ext cx="9348481" cy="838200"/>
          </a:xfrm>
        </p:spPr>
        <p:txBody>
          <a:bodyPr rtlCol="0">
            <a:normAutofit/>
          </a:bodyPr>
          <a:lstStyle/>
          <a:p>
            <a:pPr marL="54864">
              <a:defRPr/>
            </a:pPr>
            <a:r>
              <a:rPr lang="en-US" dirty="0" smtClean="0"/>
              <a:t>Creating a Plan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Develop a plan and make a commitment.</a:t>
            </a:r>
          </a:p>
          <a:p>
            <a:pPr eaLnBrk="1" hangingPunct="1"/>
            <a:r>
              <a:rPr lang="en-US" dirty="0" smtClean="0"/>
              <a:t>Get serious.</a:t>
            </a:r>
          </a:p>
          <a:p>
            <a:pPr eaLnBrk="1" hangingPunct="1"/>
            <a:r>
              <a:rPr lang="en-US" dirty="0" smtClean="0"/>
              <a:t>Realize that marketing is essential no matter what form.</a:t>
            </a:r>
          </a:p>
          <a:p>
            <a:pPr eaLnBrk="1" hangingPunct="1"/>
            <a:r>
              <a:rPr lang="en-US" dirty="0" smtClean="0"/>
              <a:t>Understand that marketing is an investment.</a:t>
            </a:r>
          </a:p>
          <a:p>
            <a:pPr eaLnBrk="1" hangingPunct="1"/>
            <a:r>
              <a:rPr lang="en-US" dirty="0" smtClean="0"/>
              <a:t>Develop an image and be consistent.</a:t>
            </a:r>
          </a:p>
          <a:p>
            <a:pPr eaLnBrk="1" hangingPunct="1"/>
            <a:r>
              <a:rPr lang="en-US" dirty="0" smtClean="0"/>
              <a:t>Continue marketing after a sale.</a:t>
            </a:r>
          </a:p>
        </p:txBody>
      </p:sp>
    </p:spTree>
    <p:extLst>
      <p:ext uri="{BB962C8B-B14F-4D97-AF65-F5344CB8AC3E}">
        <p14:creationId xmlns:p14="http://schemas.microsoft.com/office/powerpoint/2010/main" val="359020979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>
          <a:xfrm>
            <a:off x="2689531" y="381000"/>
            <a:ext cx="9348481" cy="871062"/>
          </a:xfrm>
        </p:spPr>
        <p:txBody>
          <a:bodyPr rtlCol="0">
            <a:normAutofit/>
          </a:bodyPr>
          <a:lstStyle/>
          <a:p>
            <a:pPr marL="54864">
              <a:defRPr/>
            </a:pPr>
            <a:r>
              <a:rPr lang="en-US" dirty="0" smtClean="0"/>
              <a:t>4 Ps of Marketing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Product </a:t>
            </a:r>
          </a:p>
          <a:p>
            <a:pPr eaLnBrk="1" hangingPunct="1"/>
            <a:r>
              <a:rPr lang="en-US" smtClean="0"/>
              <a:t>Price</a:t>
            </a:r>
          </a:p>
          <a:p>
            <a:pPr eaLnBrk="1" hangingPunct="1"/>
            <a:r>
              <a:rPr lang="en-US" smtClean="0"/>
              <a:t>Place</a:t>
            </a:r>
          </a:p>
          <a:p>
            <a:pPr eaLnBrk="1" hangingPunct="1"/>
            <a:r>
              <a:rPr lang="en-US" smtClean="0"/>
              <a:t>Promotion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51612" y="2667000"/>
            <a:ext cx="5137784" cy="3853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618054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89531" y="381000"/>
            <a:ext cx="9348481" cy="838200"/>
          </a:xfrm>
        </p:spPr>
        <p:txBody>
          <a:bodyPr/>
          <a:lstStyle/>
          <a:p>
            <a:r>
              <a:rPr lang="en-US" dirty="0" smtClean="0"/>
              <a:t>Marketing Communication Mix</a:t>
            </a:r>
            <a:endParaRPr lang="en-US" dirty="0"/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299566822"/>
              </p:ext>
            </p:extLst>
          </p:nvPr>
        </p:nvGraphicFramePr>
        <p:xfrm>
          <a:off x="2914332" y="1569720"/>
          <a:ext cx="8330141" cy="48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833839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89531" y="381000"/>
            <a:ext cx="9348481" cy="10668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Potential Markets for Local Foods </a:t>
            </a:r>
            <a:br>
              <a:rPr lang="en-US" dirty="0" smtClean="0"/>
            </a:br>
            <a:r>
              <a:rPr lang="en-US" sz="3200" i="1" dirty="0" smtClean="0"/>
              <a:t>Which Is Right for You?</a:t>
            </a:r>
            <a:endParaRPr lang="en-US" sz="3200" i="1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36820307"/>
              </p:ext>
            </p:extLst>
          </p:nvPr>
        </p:nvGraphicFramePr>
        <p:xfrm>
          <a:off x="2783840" y="1026160"/>
          <a:ext cx="9980612" cy="533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891628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-6670" y="2667000"/>
            <a:ext cx="12165014" cy="2106612"/>
          </a:xfrm>
          <a:prstGeom prst="rect">
            <a:avLst/>
          </a:prstGeom>
          <a:effectLst>
            <a:outerShdw blurRad="50800" dist="50800" dir="5400000" algn="ctr" rotWithShape="0">
              <a:schemeClr val="tx1"/>
            </a:outerShdw>
          </a:effectLst>
        </p:spPr>
        <p:txBody>
          <a:bodyPr vert="horz" lIns="121899" tIns="60949" rIns="121899" bIns="60949" rtlCol="0" anchor="b">
            <a:normAutofit/>
          </a:bodyPr>
          <a:lstStyle>
            <a:lvl1pPr algn="l" defTabSz="1218987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6000" dirty="0" smtClean="0">
                <a:solidFill>
                  <a:schemeClr val="bg1"/>
                </a:solidFill>
              </a:rPr>
              <a:t>Module 2</a:t>
            </a:r>
            <a:endParaRPr lang="en-US" sz="6000" dirty="0">
              <a:solidFill>
                <a:schemeClr val="bg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-6671" y="5339080"/>
            <a:ext cx="12195495" cy="1524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 Placeholder 2"/>
          <p:cNvSpPr txBox="1">
            <a:spLocks/>
          </p:cNvSpPr>
          <p:nvPr/>
        </p:nvSpPr>
        <p:spPr>
          <a:xfrm>
            <a:off x="2" y="5638800"/>
            <a:ext cx="12188823" cy="1137920"/>
          </a:xfrm>
          <a:prstGeom prst="rect">
            <a:avLst/>
          </a:prstGeom>
        </p:spPr>
        <p:txBody>
          <a:bodyPr vert="horz" lIns="121899" tIns="60949" rIns="121899" bIns="60949" rtlCol="0">
            <a:normAutofit/>
          </a:bodyPr>
          <a:lstStyle>
            <a:lvl1pPr marL="304747" indent="-304747" algn="l" defTabSz="1218987" rtl="0" eaLnBrk="1" latinLnBrk="0" hangingPunct="1">
              <a:lnSpc>
                <a:spcPct val="90000"/>
              </a:lnSpc>
              <a:spcBef>
                <a:spcPts val="1800"/>
              </a:spcBef>
              <a:buClr>
                <a:schemeClr val="accent1">
                  <a:lumMod val="75000"/>
                </a:schemeClr>
              </a:buClr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55772" indent="-304747" algn="l" defTabSz="1218987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>
                  <a:lumMod val="75000"/>
                </a:schemeClr>
              </a:buClr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6797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>
                  <a:lumMod val="75000"/>
                </a:schemeClr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57822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>
                  <a:lumMod val="75000"/>
                </a:schemeClr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08847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>
                  <a:lumMod val="75000"/>
                </a:schemeClr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59872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/>
              </a:buClr>
              <a:buFont typeface="Arial" pitchFamily="34" charset="0"/>
              <a:buChar char="•"/>
              <a:defRPr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10897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/>
              </a:buClr>
              <a:buFont typeface="Arial" pitchFamily="34" charset="0"/>
              <a:buChar char="•"/>
              <a:defRPr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61922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/>
              </a:buClr>
              <a:buFont typeface="Arial" pitchFamily="34" charset="0"/>
              <a:buChar char="•"/>
              <a:defRPr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12947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/>
              </a:buClr>
              <a:buFont typeface="Arial" pitchFamily="34" charset="0"/>
              <a:buChar char="•"/>
              <a:defRPr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3600" dirty="0" smtClean="0">
                <a:latin typeface="+mj-lt"/>
              </a:rPr>
              <a:t>Marketing Strategies</a:t>
            </a:r>
            <a:endParaRPr lang="en-US" sz="3600" dirty="0">
              <a:latin typeface="+mj-lt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3412" y="304800"/>
            <a:ext cx="2270234" cy="121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4533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65412" y="381000"/>
            <a:ext cx="9372600" cy="838200"/>
          </a:xfrm>
        </p:spPr>
        <p:txBody>
          <a:bodyPr/>
          <a:lstStyle/>
          <a:p>
            <a:r>
              <a:rPr lang="en-US" dirty="0" smtClean="0"/>
              <a:t>Cost-Friendly Options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 smtClean="0"/>
              <a:t>Digital marketing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 smtClean="0"/>
              <a:t>Relationship marketing</a:t>
            </a:r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8864" y="2428421"/>
            <a:ext cx="4048125" cy="328136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3612" y="2910658"/>
            <a:ext cx="1676400" cy="2804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1655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89531" y="381000"/>
            <a:ext cx="9348481" cy="838200"/>
          </a:xfrm>
        </p:spPr>
        <p:txBody>
          <a:bodyPr/>
          <a:lstStyle/>
          <a:p>
            <a:r>
              <a:rPr lang="en-US" dirty="0" smtClean="0"/>
              <a:t>Brand Identification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9530" y="1600200"/>
            <a:ext cx="9348481" cy="4572000"/>
          </a:xfrm>
        </p:spPr>
        <p:txBody>
          <a:bodyPr/>
          <a:lstStyle/>
          <a:p>
            <a:r>
              <a:rPr lang="en-US" dirty="0" smtClean="0"/>
              <a:t>What is a brand?</a:t>
            </a:r>
          </a:p>
          <a:p>
            <a:r>
              <a:rPr lang="en-US" dirty="0" smtClean="0"/>
              <a:t>How can a brand be effective?</a:t>
            </a:r>
          </a:p>
          <a:p>
            <a:r>
              <a:rPr lang="en-US" dirty="0" smtClean="0"/>
              <a:t>Why do you need a brand?</a:t>
            </a:r>
          </a:p>
          <a:p>
            <a:r>
              <a:rPr lang="en-US" dirty="0" smtClean="0"/>
              <a:t>What is the story of your business?</a:t>
            </a:r>
          </a:p>
          <a:p>
            <a:r>
              <a:rPr lang="en-US" dirty="0" smtClean="0"/>
              <a:t>What experience and ideas to you want to communicate?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63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2689531" y="381000"/>
            <a:ext cx="9348481" cy="838200"/>
          </a:xfrm>
        </p:spPr>
        <p:txBody>
          <a:bodyPr/>
          <a:lstStyle/>
          <a:p>
            <a:r>
              <a:rPr lang="en-US" altLang="en-US"/>
              <a:t>Identify Stakeholders	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dirty="0"/>
              <a:t>Think </a:t>
            </a:r>
            <a:r>
              <a:rPr lang="en-US" altLang="en-US" dirty="0" smtClean="0"/>
              <a:t>creatively.</a:t>
            </a:r>
            <a:endParaRPr lang="en-US" altLang="en-US" dirty="0"/>
          </a:p>
          <a:p>
            <a:r>
              <a:rPr lang="en-US" altLang="en-US" dirty="0"/>
              <a:t>Unlikely partners may provide the greatest </a:t>
            </a:r>
            <a:r>
              <a:rPr lang="en-US" altLang="en-US" dirty="0" smtClean="0"/>
              <a:t>alliances.</a:t>
            </a:r>
            <a:endParaRPr lang="en-US" altLang="en-US" dirty="0"/>
          </a:p>
          <a:p>
            <a:r>
              <a:rPr lang="en-US" altLang="en-US" dirty="0"/>
              <a:t>Look for groups or people </a:t>
            </a:r>
            <a:r>
              <a:rPr lang="en-US" altLang="en-US" dirty="0" smtClean="0"/>
              <a:t>who could </a:t>
            </a:r>
            <a:r>
              <a:rPr lang="en-US" altLang="en-US" dirty="0"/>
              <a:t>directly or indirectly benefit from achieving common </a:t>
            </a:r>
            <a:r>
              <a:rPr lang="en-US" altLang="en-US" dirty="0" smtClean="0"/>
              <a:t>goals.</a:t>
            </a:r>
            <a:endParaRPr lang="en-US" altLang="en-US" dirty="0"/>
          </a:p>
          <a:p>
            <a:pPr>
              <a:buFontTx/>
              <a:buNone/>
            </a:pP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272168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2665412" y="381000"/>
            <a:ext cx="9372600" cy="855238"/>
          </a:xfrm>
        </p:spPr>
        <p:txBody>
          <a:bodyPr/>
          <a:lstStyle/>
          <a:p>
            <a:r>
              <a:rPr lang="en-US" dirty="0" smtClean="0"/>
              <a:t>Unusual Partners</a:t>
            </a:r>
            <a:endParaRPr lang="en-US" dirty="0"/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3212" y="4495800"/>
            <a:ext cx="4648200" cy="1851921"/>
          </a:xfrm>
        </p:spPr>
      </p:pic>
      <p:pic>
        <p:nvPicPr>
          <p:cNvPr id="3" name="Content Placeholder 2"/>
          <p:cNvPicPr>
            <a:picLocks noGrp="1" noChangeAspect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0212" y="1793240"/>
            <a:ext cx="3621228" cy="2572978"/>
          </a:xfr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5612" y="1365820"/>
            <a:ext cx="3352800" cy="3276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6866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2689531" y="381000"/>
            <a:ext cx="9348481" cy="838200"/>
          </a:xfrm>
        </p:spPr>
        <p:txBody>
          <a:bodyPr/>
          <a:lstStyle/>
          <a:p>
            <a:r>
              <a:rPr lang="en-US" altLang="en-US"/>
              <a:t>Possible Partners Worksheet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dirty="0" smtClean="0"/>
              <a:t>Name a possible partner.</a:t>
            </a:r>
          </a:p>
          <a:p>
            <a:r>
              <a:rPr lang="en-US" altLang="en-US" dirty="0" smtClean="0"/>
              <a:t>What will he/she contribute?</a:t>
            </a:r>
          </a:p>
          <a:p>
            <a:r>
              <a:rPr lang="en-US" altLang="en-US" dirty="0" smtClean="0"/>
              <a:t>Why will he/she contribute?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295535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2689531" y="381000"/>
            <a:ext cx="9348481" cy="838200"/>
          </a:xfrm>
        </p:spPr>
        <p:txBody>
          <a:bodyPr/>
          <a:lstStyle/>
          <a:p>
            <a:r>
              <a:rPr lang="en-US" altLang="en-US"/>
              <a:t>Approaching Possible Partners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dirty="0"/>
              <a:t>Meet in a neutral </a:t>
            </a:r>
            <a:r>
              <a:rPr lang="en-US" altLang="en-US" dirty="0" smtClean="0"/>
              <a:t>environment.</a:t>
            </a:r>
            <a:endParaRPr lang="en-US" altLang="en-US" dirty="0"/>
          </a:p>
          <a:p>
            <a:r>
              <a:rPr lang="en-US" altLang="en-US" dirty="0"/>
              <a:t>Let them know projects your group is interested </a:t>
            </a:r>
            <a:r>
              <a:rPr lang="en-US" altLang="en-US" dirty="0" smtClean="0"/>
              <a:t>in.</a:t>
            </a:r>
            <a:endParaRPr lang="en-US" altLang="en-US" dirty="0"/>
          </a:p>
          <a:p>
            <a:r>
              <a:rPr lang="en-US" altLang="en-US" dirty="0"/>
              <a:t>Mention the great things your group wants to </a:t>
            </a:r>
            <a:r>
              <a:rPr lang="en-US" altLang="en-US" dirty="0" smtClean="0"/>
              <a:t>achieve. </a:t>
            </a:r>
            <a:endParaRPr lang="en-US" altLang="en-US" dirty="0"/>
          </a:p>
          <a:p>
            <a:r>
              <a:rPr lang="en-US" altLang="en-US" dirty="0"/>
              <a:t>Establish </a:t>
            </a:r>
            <a:r>
              <a:rPr lang="en-US" altLang="en-US" dirty="0" smtClean="0"/>
              <a:t>trust.</a:t>
            </a:r>
            <a:endParaRPr lang="en-US" altLang="en-US" dirty="0"/>
          </a:p>
          <a:p>
            <a:r>
              <a:rPr lang="en-US" altLang="en-US" dirty="0"/>
              <a:t>Example: </a:t>
            </a:r>
            <a:r>
              <a:rPr lang="en-US" altLang="en-US" dirty="0" smtClean="0"/>
              <a:t>Monroe </a:t>
            </a:r>
            <a:r>
              <a:rPr lang="en-US" altLang="en-US" dirty="0"/>
              <a:t>County Coordinating Council</a:t>
            </a:r>
          </a:p>
        </p:txBody>
      </p:sp>
    </p:spTree>
    <p:extLst>
      <p:ext uri="{BB962C8B-B14F-4D97-AF65-F5344CB8AC3E}">
        <p14:creationId xmlns:p14="http://schemas.microsoft.com/office/powerpoint/2010/main" val="4099749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2689531" y="381000"/>
            <a:ext cx="9348481" cy="838200"/>
          </a:xfrm>
        </p:spPr>
        <p:txBody>
          <a:bodyPr/>
          <a:lstStyle/>
          <a:p>
            <a:r>
              <a:rPr lang="en-US" altLang="en-US" dirty="0"/>
              <a:t>Work </a:t>
            </a:r>
            <a:r>
              <a:rPr lang="en-US" altLang="en-US" dirty="0" smtClean="0"/>
              <a:t>on Your People Skills!</a:t>
            </a:r>
            <a:endParaRPr lang="en-US" altLang="en-US" dirty="0"/>
          </a:p>
        </p:txBody>
      </p:sp>
      <p:sp>
        <p:nvSpPr>
          <p:cNvPr id="2048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dirty="0"/>
              <a:t>Make all your partners feel </a:t>
            </a:r>
            <a:r>
              <a:rPr lang="en-US" altLang="en-US" dirty="0" smtClean="0"/>
              <a:t>valued.</a:t>
            </a:r>
            <a:endParaRPr lang="en-US" altLang="en-US" dirty="0"/>
          </a:p>
          <a:p>
            <a:r>
              <a:rPr lang="en-US" altLang="en-US" dirty="0" smtClean="0"/>
              <a:t>Listen.</a:t>
            </a:r>
            <a:endParaRPr lang="en-US" altLang="en-US" dirty="0"/>
          </a:p>
          <a:p>
            <a:r>
              <a:rPr lang="en-US" altLang="en-US" dirty="0"/>
              <a:t>Be courteous and </a:t>
            </a:r>
            <a:r>
              <a:rPr lang="en-US" altLang="en-US" dirty="0" smtClean="0"/>
              <a:t>fair.</a:t>
            </a:r>
            <a:endParaRPr lang="en-US" altLang="en-US" dirty="0"/>
          </a:p>
          <a:p>
            <a:r>
              <a:rPr lang="en-US" altLang="en-US" dirty="0"/>
              <a:t>Follow </a:t>
            </a:r>
            <a:r>
              <a:rPr lang="en-US" altLang="en-US" dirty="0" smtClean="0"/>
              <a:t>through.</a:t>
            </a:r>
            <a:endParaRPr lang="en-US" altLang="en-US" dirty="0"/>
          </a:p>
          <a:p>
            <a:r>
              <a:rPr lang="en-US" altLang="en-US" dirty="0"/>
              <a:t>See the values and talents in </a:t>
            </a:r>
            <a:r>
              <a:rPr lang="en-US" altLang="en-US" dirty="0" smtClean="0"/>
              <a:t>others.</a:t>
            </a:r>
            <a:endParaRPr lang="en-US" altLang="en-US" dirty="0"/>
          </a:p>
          <a:p>
            <a:pPr>
              <a:buFontTx/>
              <a:buNone/>
            </a:pP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466525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2689531" y="381000"/>
            <a:ext cx="9348481" cy="838200"/>
          </a:xfrm>
        </p:spPr>
        <p:txBody>
          <a:bodyPr/>
          <a:lstStyle/>
          <a:p>
            <a:r>
              <a:rPr lang="en-US" altLang="en-US" dirty="0" smtClean="0"/>
              <a:t>More Tips</a:t>
            </a:r>
            <a:endParaRPr lang="en-US" altLang="en-US" dirty="0"/>
          </a:p>
        </p:txBody>
      </p:sp>
      <p:sp>
        <p:nvSpPr>
          <p:cNvPr id="22531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altLang="en-US" dirty="0" smtClean="0"/>
              <a:t>LISTEN.</a:t>
            </a:r>
            <a:endParaRPr lang="en-US" altLang="en-US" dirty="0"/>
          </a:p>
          <a:p>
            <a:r>
              <a:rPr lang="en-US" altLang="en-US" dirty="0"/>
              <a:t>Take time to respond to a </a:t>
            </a:r>
            <a:r>
              <a:rPr lang="en-US" altLang="en-US" dirty="0" smtClean="0"/>
              <a:t>question.</a:t>
            </a:r>
            <a:endParaRPr lang="en-US" altLang="en-US" dirty="0"/>
          </a:p>
          <a:p>
            <a:r>
              <a:rPr lang="en-US" altLang="en-US" dirty="0"/>
              <a:t>Recognize that everyone has something to </a:t>
            </a:r>
            <a:r>
              <a:rPr lang="en-US" altLang="en-US" dirty="0" smtClean="0"/>
              <a:t>offer.</a:t>
            </a:r>
            <a:endParaRPr lang="en-US" altLang="en-US" dirty="0"/>
          </a:p>
          <a:p>
            <a:r>
              <a:rPr lang="en-US" altLang="en-US" dirty="0"/>
              <a:t>Remember that different points of view are not </a:t>
            </a:r>
            <a:r>
              <a:rPr lang="en-US" altLang="en-US" dirty="0" smtClean="0"/>
              <a:t>bad.</a:t>
            </a:r>
            <a:endParaRPr lang="en-US" altLang="en-US" dirty="0"/>
          </a:p>
          <a:p>
            <a:r>
              <a:rPr lang="en-US" altLang="en-US" dirty="0"/>
              <a:t>Ask for help </a:t>
            </a:r>
            <a:r>
              <a:rPr lang="en-US" altLang="en-US" dirty="0" smtClean="0"/>
              <a:t>(people </a:t>
            </a:r>
            <a:r>
              <a:rPr lang="en-US" altLang="en-US" dirty="0"/>
              <a:t>are usually flattered</a:t>
            </a:r>
            <a:r>
              <a:rPr lang="en-US" altLang="en-US" dirty="0" smtClean="0"/>
              <a:t>).</a:t>
            </a:r>
            <a:endParaRPr lang="en-US" altLang="en-US" dirty="0"/>
          </a:p>
          <a:p>
            <a:r>
              <a:rPr lang="en-US" altLang="en-US" dirty="0"/>
              <a:t>Don’t always ask the same people for </a:t>
            </a:r>
            <a:r>
              <a:rPr lang="en-US" altLang="en-US" dirty="0" smtClean="0"/>
              <a:t>help.</a:t>
            </a:r>
            <a:endParaRPr lang="en-US" altLang="en-US" dirty="0"/>
          </a:p>
          <a:p>
            <a:r>
              <a:rPr lang="en-US" altLang="en-US" dirty="0"/>
              <a:t>Set ground rules for </a:t>
            </a:r>
            <a:r>
              <a:rPr lang="en-US" altLang="en-US" dirty="0" smtClean="0"/>
              <a:t>ethics, </a:t>
            </a:r>
            <a:r>
              <a:rPr lang="en-US" altLang="en-US" dirty="0"/>
              <a:t>and </a:t>
            </a:r>
            <a:r>
              <a:rPr lang="en-US" altLang="en-US" dirty="0" smtClean="0"/>
              <a:t>make sure they </a:t>
            </a:r>
            <a:r>
              <a:rPr lang="en-US" altLang="en-US" dirty="0"/>
              <a:t>apply to </a:t>
            </a:r>
            <a:r>
              <a:rPr lang="en-US" altLang="en-US" dirty="0" smtClean="0"/>
              <a:t>everyone.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4493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>
          <a:xfrm>
            <a:off x="2689531" y="381000"/>
            <a:ext cx="9348481" cy="838200"/>
          </a:xfrm>
        </p:spPr>
        <p:txBody>
          <a:bodyPr rtlCol="0">
            <a:normAutofit/>
          </a:bodyPr>
          <a:lstStyle/>
          <a:p>
            <a:pPr marL="54864">
              <a:defRPr/>
            </a:pPr>
            <a:r>
              <a:rPr lang="en-US" dirty="0" smtClean="0"/>
              <a:t>Sales</a:t>
            </a:r>
          </a:p>
        </p:txBody>
      </p:sp>
      <p:sp>
        <p:nvSpPr>
          <p:cNvPr id="3277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Expect the best.</a:t>
            </a:r>
          </a:p>
          <a:p>
            <a:pPr eaLnBrk="1" hangingPunct="1"/>
            <a:r>
              <a:rPr lang="en-US" dirty="0" smtClean="0"/>
              <a:t>Be prepared for the worst.</a:t>
            </a:r>
          </a:p>
          <a:p>
            <a:pPr eaLnBrk="1" hangingPunct="1"/>
            <a:r>
              <a:rPr lang="en-US" dirty="0" smtClean="0"/>
              <a:t>Have a back-up plan.</a:t>
            </a:r>
          </a:p>
          <a:p>
            <a:pPr eaLnBrk="1" hangingPunct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722300952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63415" y="5239580"/>
            <a:ext cx="2603608" cy="1450718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27023" y="6095306"/>
            <a:ext cx="609441" cy="609441"/>
          </a:xfrm>
          <a:prstGeom prst="rect">
            <a:avLst/>
          </a:prstGeom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-6670" y="2667000"/>
            <a:ext cx="12165014" cy="2106612"/>
          </a:xfrm>
          <a:prstGeom prst="rect">
            <a:avLst/>
          </a:prstGeom>
          <a:effectLst>
            <a:outerShdw blurRad="50800" dist="50800" dir="5400000" algn="ctr" rotWithShape="0">
              <a:schemeClr val="tx1"/>
            </a:outerShdw>
          </a:effectLst>
        </p:spPr>
        <p:txBody>
          <a:bodyPr vert="horz" lIns="121899" tIns="60949" rIns="121899" bIns="60949" rtlCol="0" anchor="b">
            <a:normAutofit/>
          </a:bodyPr>
          <a:lstStyle>
            <a:lvl1pPr algn="l" defTabSz="1218987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6000" dirty="0" smtClean="0">
                <a:solidFill>
                  <a:schemeClr val="bg1"/>
                </a:solidFill>
              </a:rPr>
              <a:t>Module 3</a:t>
            </a:r>
            <a:endParaRPr lang="en-US" sz="6000" dirty="0">
              <a:solidFill>
                <a:schemeClr val="bg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-6671" y="5339080"/>
            <a:ext cx="12195495" cy="1524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 Placeholder 2"/>
          <p:cNvSpPr txBox="1">
            <a:spLocks/>
          </p:cNvSpPr>
          <p:nvPr/>
        </p:nvSpPr>
        <p:spPr>
          <a:xfrm>
            <a:off x="2" y="5638800"/>
            <a:ext cx="12188823" cy="1137920"/>
          </a:xfrm>
          <a:prstGeom prst="rect">
            <a:avLst/>
          </a:prstGeom>
        </p:spPr>
        <p:txBody>
          <a:bodyPr vert="horz" lIns="121899" tIns="60949" rIns="121899" bIns="60949" rtlCol="0">
            <a:normAutofit/>
          </a:bodyPr>
          <a:lstStyle>
            <a:lvl1pPr marL="304747" indent="-304747" algn="l" defTabSz="1218987" rtl="0" eaLnBrk="1" latinLnBrk="0" hangingPunct="1">
              <a:lnSpc>
                <a:spcPct val="90000"/>
              </a:lnSpc>
              <a:spcBef>
                <a:spcPts val="1800"/>
              </a:spcBef>
              <a:buClr>
                <a:schemeClr val="accent1">
                  <a:lumMod val="75000"/>
                </a:schemeClr>
              </a:buClr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55772" indent="-304747" algn="l" defTabSz="1218987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>
                  <a:lumMod val="75000"/>
                </a:schemeClr>
              </a:buClr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6797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>
                  <a:lumMod val="75000"/>
                </a:schemeClr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57822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>
                  <a:lumMod val="75000"/>
                </a:schemeClr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08847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>
                  <a:lumMod val="75000"/>
                </a:schemeClr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59872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/>
              </a:buClr>
              <a:buFont typeface="Arial" pitchFamily="34" charset="0"/>
              <a:buChar char="•"/>
              <a:defRPr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10897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/>
              </a:buClr>
              <a:buFont typeface="Arial" pitchFamily="34" charset="0"/>
              <a:buChar char="•"/>
              <a:defRPr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61922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/>
              </a:buClr>
              <a:buFont typeface="Arial" pitchFamily="34" charset="0"/>
              <a:buChar char="•"/>
              <a:defRPr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12947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/>
              </a:buClr>
              <a:buFont typeface="Arial" pitchFamily="34" charset="0"/>
              <a:buChar char="•"/>
              <a:defRPr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3600" dirty="0" smtClean="0">
                <a:latin typeface="+mj-lt"/>
              </a:rPr>
              <a:t>Targeted Technology Marketing</a:t>
            </a:r>
            <a:endParaRPr lang="en-US" sz="3600" dirty="0">
              <a:latin typeface="+mj-lt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3412" y="304800"/>
            <a:ext cx="2270234" cy="121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6675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296"/>
    </mc:Choice>
    <mc:Fallback xmlns="">
      <p:transition spd="slow" advTm="22296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1" y="457200"/>
            <a:ext cx="9447253" cy="762000"/>
          </a:xfrm>
        </p:spPr>
        <p:txBody>
          <a:bodyPr>
            <a:normAutofit/>
          </a:bodyPr>
          <a:lstStyle/>
          <a:p>
            <a:r>
              <a:rPr lang="en-US" dirty="0" smtClean="0"/>
              <a:t>What’s Out There?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0" y="2133600"/>
            <a:ext cx="9447254" cy="3810000"/>
          </a:xfrm>
        </p:spPr>
        <p:txBody>
          <a:bodyPr numCol="3">
            <a:normAutofit fontScale="92500"/>
          </a:bodyPr>
          <a:lstStyle/>
          <a:p>
            <a:r>
              <a:rPr lang="en-US" dirty="0" smtClean="0">
                <a:solidFill>
                  <a:schemeClr val="accent2"/>
                </a:solidFill>
              </a:rPr>
              <a:t>Social Media</a:t>
            </a:r>
          </a:p>
          <a:p>
            <a:pPr marL="451025" lvl="1" indent="0">
              <a:buNone/>
            </a:pPr>
            <a:r>
              <a:rPr lang="en-US" dirty="0" smtClean="0">
                <a:solidFill>
                  <a:srgbClr val="000000"/>
                </a:solidFill>
              </a:rPr>
              <a:t>Pros: Easy, convenient, free</a:t>
            </a:r>
          </a:p>
          <a:p>
            <a:pPr marL="451025" lvl="1" indent="0">
              <a:buNone/>
            </a:pPr>
            <a:r>
              <a:rPr lang="en-US" dirty="0" smtClean="0">
                <a:solidFill>
                  <a:srgbClr val="000000"/>
                </a:solidFill>
              </a:rPr>
              <a:t>Cons: Needs constant attention; can be overwhelming</a:t>
            </a:r>
          </a:p>
          <a:p>
            <a:pPr marL="451025" lvl="1" indent="0">
              <a:buNone/>
            </a:pPr>
            <a:endParaRPr lang="en-US" dirty="0" smtClean="0">
              <a:solidFill>
                <a:srgbClr val="000000"/>
              </a:solidFill>
            </a:endParaRPr>
          </a:p>
          <a:p>
            <a:pPr marL="451025" lvl="1" indent="0">
              <a:buNone/>
            </a:pPr>
            <a:endParaRPr lang="en-US" dirty="0" smtClean="0">
              <a:solidFill>
                <a:srgbClr val="000000"/>
              </a:solidFill>
            </a:endParaRPr>
          </a:p>
          <a:p>
            <a:pPr marL="451025" lvl="1" indent="0">
              <a:buNone/>
            </a:pPr>
            <a:endParaRPr lang="en-US" dirty="0" smtClean="0">
              <a:solidFill>
                <a:srgbClr val="000000"/>
              </a:solidFill>
            </a:endParaRPr>
          </a:p>
          <a:p>
            <a:r>
              <a:rPr lang="en-US" dirty="0" smtClean="0">
                <a:solidFill>
                  <a:schemeClr val="accent2"/>
                </a:solidFill>
              </a:rPr>
              <a:t>Email Marketing</a:t>
            </a:r>
          </a:p>
          <a:p>
            <a:pPr marL="451025" lvl="1" indent="0">
              <a:buNone/>
            </a:pPr>
            <a:r>
              <a:rPr lang="en-US" dirty="0">
                <a:solidFill>
                  <a:srgbClr val="000000"/>
                </a:solidFill>
              </a:rPr>
              <a:t>Pros: Easy, convenient, </a:t>
            </a:r>
            <a:r>
              <a:rPr lang="en-US" dirty="0" smtClean="0">
                <a:solidFill>
                  <a:srgbClr val="000000"/>
                </a:solidFill>
              </a:rPr>
              <a:t>free, </a:t>
            </a:r>
            <a:r>
              <a:rPr lang="en-US" dirty="0">
                <a:solidFill>
                  <a:srgbClr val="000000"/>
                </a:solidFill>
              </a:rPr>
              <a:t>and on-demand</a:t>
            </a:r>
          </a:p>
          <a:p>
            <a:pPr marL="451025" lvl="1" indent="0">
              <a:buNone/>
            </a:pPr>
            <a:r>
              <a:rPr lang="en-US" dirty="0">
                <a:solidFill>
                  <a:srgbClr val="000000"/>
                </a:solidFill>
              </a:rPr>
              <a:t>Cons: Requires creativity and careful time management to avoid being ignored and </a:t>
            </a:r>
            <a:r>
              <a:rPr lang="en-US" dirty="0" smtClean="0">
                <a:solidFill>
                  <a:srgbClr val="000000"/>
                </a:solidFill>
              </a:rPr>
              <a:t>redundant</a:t>
            </a:r>
          </a:p>
          <a:p>
            <a:pPr marL="451025" lvl="1" indent="0">
              <a:buNone/>
            </a:pPr>
            <a:endParaRPr lang="en-US" sz="2199" dirty="0">
              <a:solidFill>
                <a:srgbClr val="000000"/>
              </a:solidFill>
            </a:endParaRPr>
          </a:p>
          <a:p>
            <a:r>
              <a:rPr lang="en-US" dirty="0" smtClean="0">
                <a:solidFill>
                  <a:schemeClr val="accent2"/>
                </a:solidFill>
              </a:rPr>
              <a:t>Websites</a:t>
            </a:r>
          </a:p>
          <a:p>
            <a:pPr marL="451025" lvl="1" indent="0">
              <a:buNone/>
            </a:pPr>
            <a:r>
              <a:rPr lang="en-US" dirty="0" smtClean="0">
                <a:solidFill>
                  <a:srgbClr val="000000"/>
                </a:solidFill>
              </a:rPr>
              <a:t>Pros: No limitations; great for webinars, online shopping, and virtual tours</a:t>
            </a:r>
          </a:p>
          <a:p>
            <a:pPr marL="451025" lvl="1" indent="0">
              <a:buNone/>
            </a:pPr>
            <a:r>
              <a:rPr lang="en-US" dirty="0" smtClean="0">
                <a:solidFill>
                  <a:srgbClr val="000000"/>
                </a:solidFill>
              </a:rPr>
              <a:t>Cons: Not free; time-consuming; requires major upkeep</a:t>
            </a:r>
          </a:p>
        </p:txBody>
      </p:sp>
      <p:sp>
        <p:nvSpPr>
          <p:cNvPr id="4" name="Rectangle 3"/>
          <p:cNvSpPr/>
          <p:nvPr/>
        </p:nvSpPr>
        <p:spPr>
          <a:xfrm>
            <a:off x="2589211" y="1447800"/>
            <a:ext cx="4875630" cy="5230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799" dirty="0">
                <a:solidFill>
                  <a:schemeClr val="accent2"/>
                </a:solidFill>
                <a:latin typeface="+mj-lt"/>
              </a:rPr>
              <a:t>Types of Technology Marketing</a:t>
            </a:r>
          </a:p>
        </p:txBody>
      </p:sp>
      <p:pic>
        <p:nvPicPr>
          <p:cNvPr id="6" name="Audio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27023" y="6095306"/>
            <a:ext cx="609441" cy="609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4828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9151"/>
    </mc:Choice>
    <mc:Fallback xmlns="">
      <p:transition spd="slow" advTm="99151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89531" y="381000"/>
            <a:ext cx="9346933" cy="838200"/>
          </a:xfrm>
        </p:spPr>
        <p:txBody>
          <a:bodyPr/>
          <a:lstStyle/>
          <a:p>
            <a:r>
              <a:rPr lang="en-US" dirty="0" smtClean="0"/>
              <a:t>Why Is Digital Marketing Important?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solidFill>
                  <a:srgbClr val="002060"/>
                </a:solidFill>
                <a:hlinkClick r:id="rId5"/>
              </a:rPr>
              <a:t>http://www.internetlivestats.com</a:t>
            </a:r>
            <a:r>
              <a:rPr lang="en-US" dirty="0" smtClean="0">
                <a:solidFill>
                  <a:srgbClr val="002060"/>
                </a:solidFill>
                <a:hlinkClick r:id="rId5"/>
              </a:rPr>
              <a:t>/</a:t>
            </a:r>
            <a:endParaRPr lang="en-US" dirty="0" smtClean="0">
              <a:solidFill>
                <a:srgbClr val="002060"/>
              </a:solidFill>
            </a:endParaRPr>
          </a:p>
          <a:p>
            <a:r>
              <a:rPr lang="en-US" dirty="0" smtClean="0">
                <a:solidFill>
                  <a:srgbClr val="000000"/>
                </a:solidFill>
              </a:rPr>
              <a:t>Your purpose for digital marketing is to sell an experience, not a product.</a:t>
            </a:r>
          </a:p>
          <a:p>
            <a:r>
              <a:rPr lang="en-US" dirty="0" smtClean="0">
                <a:solidFill>
                  <a:srgbClr val="000000"/>
                </a:solidFill>
              </a:rPr>
              <a:t>The Digital Age has taken over.</a:t>
            </a:r>
          </a:p>
          <a:p>
            <a:pPr lvl="1"/>
            <a:r>
              <a:rPr lang="en-US" dirty="0" smtClean="0">
                <a:solidFill>
                  <a:srgbClr val="000000"/>
                </a:solidFill>
              </a:rPr>
              <a:t>Farmers’ markets are now using mobile </a:t>
            </a:r>
            <a:r>
              <a:rPr lang="en-US" dirty="0">
                <a:solidFill>
                  <a:srgbClr val="000000"/>
                </a:solidFill>
              </a:rPr>
              <a:t>p</a:t>
            </a:r>
            <a:r>
              <a:rPr lang="en-US" dirty="0" smtClean="0">
                <a:solidFill>
                  <a:srgbClr val="000000"/>
                </a:solidFill>
              </a:rPr>
              <a:t>ayment apps.</a:t>
            </a:r>
            <a:endParaRPr lang="en-US" dirty="0">
              <a:solidFill>
                <a:srgbClr val="000000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63415" y="5239580"/>
            <a:ext cx="2603608" cy="1450718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27023" y="6095306"/>
            <a:ext cx="609441" cy="609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06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090"/>
    </mc:Choice>
    <mc:Fallback xmlns="">
      <p:transition spd="slow" advTm="45090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89531" y="381000"/>
            <a:ext cx="9346933" cy="838200"/>
          </a:xfrm>
        </p:spPr>
        <p:txBody>
          <a:bodyPr/>
          <a:lstStyle/>
          <a:p>
            <a:r>
              <a:rPr lang="en-US" dirty="0" smtClean="0"/>
              <a:t>Meeting the Needs of Your Target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9531" y="1600200"/>
            <a:ext cx="8355002" cy="3899040"/>
          </a:xfrm>
        </p:spPr>
        <p:txBody>
          <a:bodyPr/>
          <a:lstStyle/>
          <a:p>
            <a:r>
              <a:rPr lang="en-US" dirty="0" smtClean="0">
                <a:solidFill>
                  <a:srgbClr val="000000"/>
                </a:solidFill>
              </a:rPr>
              <a:t>Who is your target audience?</a:t>
            </a:r>
          </a:p>
          <a:p>
            <a:r>
              <a:rPr lang="en-US" dirty="0" smtClean="0">
                <a:solidFill>
                  <a:srgbClr val="000000"/>
                </a:solidFill>
              </a:rPr>
              <a:t>What do they want to know and see?</a:t>
            </a:r>
          </a:p>
          <a:p>
            <a:r>
              <a:rPr lang="en-US" dirty="0" smtClean="0">
                <a:solidFill>
                  <a:srgbClr val="000000"/>
                </a:solidFill>
              </a:rPr>
              <a:t>Whatever you choose, make it work!</a:t>
            </a:r>
          </a:p>
          <a:p>
            <a:pPr lvl="1"/>
            <a:r>
              <a:rPr lang="en-US" dirty="0" smtClean="0">
                <a:solidFill>
                  <a:srgbClr val="000000"/>
                </a:solidFill>
              </a:rPr>
              <a:t>Set a goal.</a:t>
            </a:r>
          </a:p>
          <a:p>
            <a:pPr lvl="1"/>
            <a:r>
              <a:rPr lang="en-US" dirty="0" smtClean="0">
                <a:solidFill>
                  <a:srgbClr val="000000"/>
                </a:solidFill>
              </a:rPr>
              <a:t>Request feedback.</a:t>
            </a:r>
          </a:p>
          <a:p>
            <a:pPr lvl="1"/>
            <a:r>
              <a:rPr lang="en-US" dirty="0" smtClean="0">
                <a:solidFill>
                  <a:srgbClr val="000000"/>
                </a:solidFill>
              </a:rPr>
              <a:t>Keep it updated.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1412" y="2947537"/>
            <a:ext cx="3147769" cy="3147769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27023" y="6095306"/>
            <a:ext cx="609441" cy="609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5064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2188"/>
    </mc:Choice>
    <mc:Fallback xmlns="">
      <p:transition spd="slow" advTm="52188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65412" y="380999"/>
            <a:ext cx="9371052" cy="762001"/>
          </a:xfrm>
        </p:spPr>
        <p:txBody>
          <a:bodyPr/>
          <a:lstStyle/>
          <a:p>
            <a:r>
              <a:rPr lang="en-US" dirty="0" smtClean="0"/>
              <a:t>Social Media: What Is It?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63824" y="1524000"/>
            <a:ext cx="9221788" cy="3962400"/>
          </a:xfrm>
        </p:spPr>
        <p:txBody>
          <a:bodyPr numCol="2">
            <a:normAutofit lnSpcReduction="10000"/>
          </a:bodyPr>
          <a:lstStyle/>
          <a:p>
            <a:r>
              <a:rPr lang="en-US" sz="2400" dirty="0">
                <a:solidFill>
                  <a:srgbClr val="000000"/>
                </a:solidFill>
              </a:rPr>
              <a:t>Referred to as networks, </a:t>
            </a:r>
            <a:r>
              <a:rPr lang="en-US" sz="2400" dirty="0" smtClean="0">
                <a:solidFill>
                  <a:srgbClr val="000000"/>
                </a:solidFill>
              </a:rPr>
              <a:t>channels, </a:t>
            </a:r>
            <a:r>
              <a:rPr lang="en-US" sz="2400" dirty="0">
                <a:solidFill>
                  <a:srgbClr val="000000"/>
                </a:solidFill>
              </a:rPr>
              <a:t>or </a:t>
            </a:r>
            <a:r>
              <a:rPr lang="en-US" sz="2400" dirty="0" smtClean="0">
                <a:solidFill>
                  <a:srgbClr val="000000"/>
                </a:solidFill>
              </a:rPr>
              <a:t>platforms.</a:t>
            </a:r>
            <a:endParaRPr lang="en-US" sz="2400" dirty="0">
              <a:solidFill>
                <a:srgbClr val="000000"/>
              </a:solidFill>
            </a:endParaRPr>
          </a:p>
          <a:p>
            <a:r>
              <a:rPr lang="en-US" sz="2400" dirty="0" smtClean="0">
                <a:solidFill>
                  <a:srgbClr val="000000"/>
                </a:solidFill>
              </a:rPr>
              <a:t>Two-way </a:t>
            </a:r>
            <a:r>
              <a:rPr lang="en-US" sz="2400" dirty="0">
                <a:solidFill>
                  <a:srgbClr val="000000"/>
                </a:solidFill>
              </a:rPr>
              <a:t>visual </a:t>
            </a:r>
            <a:r>
              <a:rPr lang="en-US" sz="2400" dirty="0" smtClean="0">
                <a:solidFill>
                  <a:srgbClr val="000000"/>
                </a:solidFill>
              </a:rPr>
              <a:t>communication.</a:t>
            </a:r>
            <a:endParaRPr lang="en-US" sz="2400" dirty="0">
              <a:solidFill>
                <a:srgbClr val="000000"/>
              </a:solidFill>
            </a:endParaRPr>
          </a:p>
          <a:p>
            <a:r>
              <a:rPr lang="en-US" sz="2400" dirty="0">
                <a:solidFill>
                  <a:srgbClr val="000000"/>
                </a:solidFill>
              </a:rPr>
              <a:t>Inexpensive (usually free</a:t>
            </a:r>
            <a:r>
              <a:rPr lang="en-US" sz="2400" dirty="0" smtClean="0">
                <a:solidFill>
                  <a:srgbClr val="000000"/>
                </a:solidFill>
              </a:rPr>
              <a:t>).</a:t>
            </a:r>
            <a:endParaRPr lang="en-US" sz="2400" dirty="0">
              <a:solidFill>
                <a:srgbClr val="000000"/>
              </a:solidFill>
            </a:endParaRPr>
          </a:p>
          <a:p>
            <a:r>
              <a:rPr lang="en-US" sz="2400" dirty="0" smtClean="0">
                <a:solidFill>
                  <a:srgbClr val="000000"/>
                </a:solidFill>
              </a:rPr>
              <a:t>According </a:t>
            </a:r>
            <a:r>
              <a:rPr lang="en-US" sz="2400" dirty="0">
                <a:solidFill>
                  <a:srgbClr val="000000"/>
                </a:solidFill>
              </a:rPr>
              <a:t>to statistica.com, the number of social network users is expected to reach 2.5 billion by 2018.</a:t>
            </a:r>
          </a:p>
          <a:p>
            <a:r>
              <a:rPr lang="en-US" sz="2400" dirty="0" smtClean="0">
                <a:solidFill>
                  <a:srgbClr val="000000"/>
                </a:solidFill>
              </a:rPr>
              <a:t>Approx</a:t>
            </a:r>
            <a:r>
              <a:rPr lang="en-US" sz="2400" dirty="0">
                <a:solidFill>
                  <a:srgbClr val="000000"/>
                </a:solidFill>
              </a:rPr>
              <a:t>. 75% of online adults use social networking </a:t>
            </a:r>
            <a:r>
              <a:rPr lang="en-US" sz="2400" dirty="0" smtClean="0">
                <a:solidFill>
                  <a:srgbClr val="000000"/>
                </a:solidFill>
              </a:rPr>
              <a:t>(globally).</a:t>
            </a:r>
            <a:endParaRPr lang="en-US" sz="2400" dirty="0">
              <a:solidFill>
                <a:srgbClr val="000000"/>
              </a:solidFill>
            </a:endParaRPr>
          </a:p>
          <a:p>
            <a:r>
              <a:rPr lang="en-US" sz="2400" dirty="0">
                <a:solidFill>
                  <a:srgbClr val="000000"/>
                </a:solidFill>
              </a:rPr>
              <a:t>52% of these adults use multiple social media </a:t>
            </a:r>
            <a:r>
              <a:rPr lang="en-US" sz="2400" dirty="0" smtClean="0">
                <a:solidFill>
                  <a:srgbClr val="000000"/>
                </a:solidFill>
              </a:rPr>
              <a:t>platforms.</a:t>
            </a:r>
            <a:endParaRPr lang="en-US" sz="2400" dirty="0">
              <a:solidFill>
                <a:srgbClr val="000000"/>
              </a:solidFill>
            </a:endParaRPr>
          </a:p>
          <a:p>
            <a:r>
              <a:rPr lang="en-US" sz="2400" dirty="0" smtClean="0">
                <a:solidFill>
                  <a:srgbClr val="000000"/>
                </a:solidFill>
              </a:rPr>
              <a:t>Multiple </a:t>
            </a:r>
            <a:r>
              <a:rPr lang="en-US" sz="2400" dirty="0">
                <a:solidFill>
                  <a:srgbClr val="000000"/>
                </a:solidFill>
              </a:rPr>
              <a:t>uses for different </a:t>
            </a:r>
            <a:r>
              <a:rPr lang="en-US" sz="2400" dirty="0" smtClean="0">
                <a:solidFill>
                  <a:srgbClr val="000000"/>
                </a:solidFill>
              </a:rPr>
              <a:t>networks.</a:t>
            </a:r>
            <a:endParaRPr lang="en-US" sz="2400" dirty="0">
              <a:solidFill>
                <a:srgbClr val="000000"/>
              </a:solidFill>
            </a:endParaRPr>
          </a:p>
          <a:p>
            <a:pPr lvl="1"/>
            <a:r>
              <a:rPr lang="en-US" dirty="0">
                <a:solidFill>
                  <a:srgbClr val="000000"/>
                </a:solidFill>
              </a:rPr>
              <a:t>Facebook, Twitter, Instagram, Pinterest</a:t>
            </a:r>
          </a:p>
          <a:p>
            <a:pPr lvl="1"/>
            <a:r>
              <a:rPr lang="en-US" dirty="0">
                <a:solidFill>
                  <a:srgbClr val="000000"/>
                </a:solidFill>
              </a:rPr>
              <a:t>Each network can sync to </a:t>
            </a:r>
            <a:r>
              <a:rPr lang="en-US" dirty="0" smtClean="0">
                <a:solidFill>
                  <a:srgbClr val="000000"/>
                </a:solidFill>
              </a:rPr>
              <a:t>others</a:t>
            </a:r>
            <a:endParaRPr lang="en-US" dirty="0">
              <a:solidFill>
                <a:srgbClr val="000000"/>
              </a:solidFill>
            </a:endParaRPr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27023" y="6095306"/>
            <a:ext cx="609441" cy="609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262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2989"/>
    </mc:Choice>
    <mc:Fallback xmlns="">
      <p:transition spd="slow" advTm="72989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63415" y="5239580"/>
            <a:ext cx="2603608" cy="1450718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27023" y="6095306"/>
            <a:ext cx="609441" cy="609441"/>
          </a:xfrm>
          <a:prstGeom prst="rect">
            <a:avLst/>
          </a:prstGeom>
        </p:spPr>
      </p:pic>
      <p:sp>
        <p:nvSpPr>
          <p:cNvPr id="8" name="Title 1"/>
          <p:cNvSpPr txBox="1">
            <a:spLocks/>
          </p:cNvSpPr>
          <p:nvPr/>
        </p:nvSpPr>
        <p:spPr>
          <a:xfrm>
            <a:off x="2665412" y="381000"/>
            <a:ext cx="9296400" cy="914400"/>
          </a:xfrm>
          <a:prstGeom prst="rect">
            <a:avLst/>
          </a:prstGeom>
          <a:solidFill>
            <a:schemeClr val="accent1"/>
          </a:solidFill>
        </p:spPr>
        <p:txBody>
          <a:bodyPr vert="horz" lIns="121899" tIns="60949" rIns="121899" bIns="60949" rtlCol="0" anchor="ctr" anchorCtr="0">
            <a:normAutofit/>
          </a:bodyPr>
          <a:lstStyle>
            <a:lvl1pPr algn="l" defTabSz="1218987" rtl="0" eaLnBrk="1" latinLnBrk="0" hangingPunct="1">
              <a:spcBef>
                <a:spcPct val="0"/>
              </a:spcBef>
              <a:buNone/>
              <a:defRPr sz="3600" b="0" kern="1200">
                <a:solidFill>
                  <a:schemeClr val="bg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/>
              <a:t>Social Media: Facebook</a:t>
            </a:r>
            <a:br>
              <a:rPr lang="en-US" dirty="0" smtClean="0"/>
            </a:br>
            <a:r>
              <a:rPr lang="en-US" sz="1600" dirty="0" smtClean="0"/>
              <a:t>Almost 1.8 billion monthly users</a:t>
            </a:r>
            <a:endParaRPr lang="en-US" sz="16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3075" y="685800"/>
            <a:ext cx="1222938" cy="1222938"/>
          </a:xfrm>
        </p:spPr>
      </p:pic>
      <p:sp>
        <p:nvSpPr>
          <p:cNvPr id="13" name="Content Placeholder 2"/>
          <p:cNvSpPr txBox="1">
            <a:spLocks/>
          </p:cNvSpPr>
          <p:nvPr/>
        </p:nvSpPr>
        <p:spPr>
          <a:xfrm>
            <a:off x="2665412" y="2029020"/>
            <a:ext cx="9144000" cy="3685980"/>
          </a:xfrm>
          <a:prstGeom prst="rect">
            <a:avLst/>
          </a:prstGeom>
        </p:spPr>
        <p:txBody>
          <a:bodyPr vert="horz" lIns="121899" tIns="60949" rIns="121899" bIns="60949" numCol="2" rtlCol="0">
            <a:normAutofit fontScale="85000" lnSpcReduction="20000"/>
          </a:bodyPr>
          <a:lstStyle>
            <a:lvl1pPr marL="304747" indent="-304747" algn="l" defTabSz="1218987" rtl="0" eaLnBrk="1" latinLnBrk="0" hangingPunct="1">
              <a:lnSpc>
                <a:spcPct val="90000"/>
              </a:lnSpc>
              <a:spcBef>
                <a:spcPts val="1800"/>
              </a:spcBef>
              <a:buClr>
                <a:schemeClr val="accent1">
                  <a:lumMod val="75000"/>
                </a:schemeClr>
              </a:buClr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55772" indent="-304747" algn="l" defTabSz="1218987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>
                  <a:lumMod val="75000"/>
                </a:schemeClr>
              </a:buClr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6797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>
                  <a:lumMod val="75000"/>
                </a:schemeClr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57822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>
                  <a:lumMod val="75000"/>
                </a:schemeClr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08847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>
                  <a:lumMod val="75000"/>
                </a:schemeClr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59872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/>
              </a:buClr>
              <a:buFont typeface="Arial" pitchFamily="34" charset="0"/>
              <a:buChar char="•"/>
              <a:defRPr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10897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/>
              </a:buClr>
              <a:buFont typeface="Arial" pitchFamily="34" charset="0"/>
              <a:buChar char="•"/>
              <a:defRPr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61922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/>
              </a:buClr>
              <a:buFont typeface="Arial" pitchFamily="34" charset="0"/>
              <a:buChar char="•"/>
              <a:defRPr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12947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/>
              </a:buClr>
              <a:buFont typeface="Arial" pitchFamily="34" charset="0"/>
              <a:buChar char="•"/>
              <a:defRPr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b="1" dirty="0" smtClean="0">
                <a:solidFill>
                  <a:schemeClr val="accent2"/>
                </a:solidFill>
              </a:rPr>
              <a:t>Profiles</a:t>
            </a:r>
            <a:r>
              <a:rPr lang="en-US" sz="2400" dirty="0" smtClean="0">
                <a:solidFill>
                  <a:srgbClr val="000000"/>
                </a:solidFill>
              </a:rPr>
              <a:t> (individual)</a:t>
            </a:r>
          </a:p>
          <a:p>
            <a:pPr lvl="1"/>
            <a:r>
              <a:rPr lang="en-US" dirty="0" smtClean="0">
                <a:solidFill>
                  <a:srgbClr val="000000"/>
                </a:solidFill>
              </a:rPr>
              <a:t>Friends</a:t>
            </a:r>
          </a:p>
          <a:p>
            <a:pPr lvl="1"/>
            <a:r>
              <a:rPr lang="en-US" dirty="0" smtClean="0">
                <a:solidFill>
                  <a:srgbClr val="000000"/>
                </a:solidFill>
              </a:rPr>
              <a:t>Approval required for users to see your content</a:t>
            </a:r>
          </a:p>
          <a:p>
            <a:r>
              <a:rPr lang="en-US" sz="2400" b="1" dirty="0" smtClean="0">
                <a:solidFill>
                  <a:schemeClr val="accent2"/>
                </a:solidFill>
              </a:rPr>
              <a:t>Primary Engagement Opportunities</a:t>
            </a:r>
            <a:endParaRPr lang="en-US" sz="2400" b="1" dirty="0">
              <a:solidFill>
                <a:schemeClr val="accent2"/>
              </a:solidFill>
            </a:endParaRPr>
          </a:p>
          <a:p>
            <a:pPr lvl="1"/>
            <a:r>
              <a:rPr lang="en-US" dirty="0" smtClean="0">
                <a:solidFill>
                  <a:srgbClr val="000000"/>
                </a:solidFill>
              </a:rPr>
              <a:t>Shares</a:t>
            </a:r>
            <a:endParaRPr lang="en-US" dirty="0">
              <a:solidFill>
                <a:srgbClr val="000000"/>
              </a:solidFill>
            </a:endParaRPr>
          </a:p>
          <a:p>
            <a:pPr lvl="1"/>
            <a:r>
              <a:rPr lang="en-US" dirty="0" smtClean="0">
                <a:solidFill>
                  <a:srgbClr val="000000"/>
                </a:solidFill>
              </a:rPr>
              <a:t>Comments</a:t>
            </a:r>
          </a:p>
          <a:p>
            <a:pPr lvl="1"/>
            <a:r>
              <a:rPr lang="en-US" dirty="0" smtClean="0">
                <a:solidFill>
                  <a:srgbClr val="000000"/>
                </a:solidFill>
              </a:rPr>
              <a:t>Likes</a:t>
            </a:r>
          </a:p>
          <a:p>
            <a:pPr lvl="1"/>
            <a:r>
              <a:rPr lang="en-US" dirty="0" smtClean="0">
                <a:solidFill>
                  <a:srgbClr val="000000"/>
                </a:solidFill>
              </a:rPr>
              <a:t>Private messages</a:t>
            </a:r>
            <a:br>
              <a:rPr lang="en-US" dirty="0" smtClean="0">
                <a:solidFill>
                  <a:srgbClr val="000000"/>
                </a:solidFill>
              </a:rPr>
            </a:br>
            <a:endParaRPr lang="en-US" dirty="0" smtClean="0">
              <a:solidFill>
                <a:srgbClr val="000000"/>
              </a:solidFill>
            </a:endParaRPr>
          </a:p>
          <a:p>
            <a:r>
              <a:rPr lang="en-US" sz="2400" b="1" dirty="0" smtClean="0">
                <a:solidFill>
                  <a:schemeClr val="accent2"/>
                </a:solidFill>
              </a:rPr>
              <a:t>Pages</a:t>
            </a:r>
            <a:r>
              <a:rPr lang="en-US" sz="2400" dirty="0" smtClean="0">
                <a:solidFill>
                  <a:srgbClr val="000000"/>
                </a:solidFill>
              </a:rPr>
              <a:t> (organizational)</a:t>
            </a:r>
            <a:endParaRPr lang="en-US" sz="2400" dirty="0">
              <a:solidFill>
                <a:srgbClr val="000000"/>
              </a:solidFill>
            </a:endParaRPr>
          </a:p>
          <a:p>
            <a:pPr lvl="1"/>
            <a:r>
              <a:rPr lang="en-US" dirty="0" smtClean="0">
                <a:solidFill>
                  <a:srgbClr val="000000"/>
                </a:solidFill>
              </a:rPr>
              <a:t>Created from an existing profile</a:t>
            </a:r>
            <a:endParaRPr lang="en-US" dirty="0">
              <a:solidFill>
                <a:srgbClr val="000000"/>
              </a:solidFill>
            </a:endParaRPr>
          </a:p>
          <a:p>
            <a:pPr lvl="1"/>
            <a:r>
              <a:rPr lang="en-US" dirty="0" smtClean="0">
                <a:solidFill>
                  <a:srgbClr val="000000"/>
                </a:solidFill>
              </a:rPr>
              <a:t>“Likes”</a:t>
            </a:r>
          </a:p>
          <a:p>
            <a:pPr lvl="1"/>
            <a:r>
              <a:rPr lang="en-US" dirty="0" smtClean="0">
                <a:solidFill>
                  <a:srgbClr val="000000"/>
                </a:solidFill>
              </a:rPr>
              <a:t>Open to the public</a:t>
            </a:r>
          </a:p>
          <a:p>
            <a:pPr lvl="1"/>
            <a:r>
              <a:rPr lang="en-US" dirty="0" smtClean="0">
                <a:solidFill>
                  <a:srgbClr val="000000"/>
                </a:solidFill>
              </a:rPr>
              <a:t>Schedule posts</a:t>
            </a:r>
          </a:p>
          <a:p>
            <a:pPr lvl="1"/>
            <a:r>
              <a:rPr lang="en-US" dirty="0" smtClean="0">
                <a:solidFill>
                  <a:srgbClr val="000000"/>
                </a:solidFill>
              </a:rPr>
              <a:t>View Insights (easy to track activity)</a:t>
            </a:r>
          </a:p>
          <a:p>
            <a:pPr lvl="1"/>
            <a:r>
              <a:rPr lang="en-US" dirty="0" smtClean="0">
                <a:solidFill>
                  <a:srgbClr val="000000"/>
                </a:solidFill>
              </a:rPr>
              <a:t>Multiple users (optional)</a:t>
            </a:r>
          </a:p>
          <a:p>
            <a:pPr lvl="1"/>
            <a:r>
              <a:rPr lang="en-US" dirty="0" smtClean="0">
                <a:solidFill>
                  <a:srgbClr val="000000"/>
                </a:solidFill>
              </a:rPr>
              <a:t>Can be used for paid advertisement</a:t>
            </a:r>
            <a:endParaRPr lang="en-US" dirty="0">
              <a:solidFill>
                <a:srgbClr val="000000"/>
              </a:solidFill>
            </a:endParaRPr>
          </a:p>
          <a:p>
            <a:pPr lvl="1"/>
            <a:endParaRPr lang="en-US" dirty="0">
              <a:solidFill>
                <a:srgbClr val="000000"/>
              </a:solidFill>
            </a:endParaRPr>
          </a:p>
          <a:p>
            <a:pPr lvl="1"/>
            <a:endParaRPr lang="en-US" dirty="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1847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9775"/>
    </mc:Choice>
    <mc:Fallback xmlns="">
      <p:transition spd="slow" advTm="89775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27023" y="6095306"/>
            <a:ext cx="609441" cy="609441"/>
          </a:xfrm>
          <a:prstGeom prst="rect">
            <a:avLst/>
          </a:prstGeom>
        </p:spPr>
      </p:pic>
      <p:sp>
        <p:nvSpPr>
          <p:cNvPr id="8" name="Title 1"/>
          <p:cNvSpPr txBox="1">
            <a:spLocks/>
          </p:cNvSpPr>
          <p:nvPr/>
        </p:nvSpPr>
        <p:spPr>
          <a:xfrm>
            <a:off x="2665412" y="381000"/>
            <a:ext cx="9296400" cy="914400"/>
          </a:xfrm>
          <a:prstGeom prst="rect">
            <a:avLst/>
          </a:prstGeom>
          <a:solidFill>
            <a:schemeClr val="accent1"/>
          </a:solidFill>
        </p:spPr>
        <p:txBody>
          <a:bodyPr vert="horz" lIns="121899" tIns="60949" rIns="121899" bIns="60949" rtlCol="0" anchor="ctr" anchorCtr="0">
            <a:normAutofit/>
          </a:bodyPr>
          <a:lstStyle>
            <a:lvl1pPr algn="l" defTabSz="1218987" rtl="0" eaLnBrk="1" latinLnBrk="0" hangingPunct="1">
              <a:spcBef>
                <a:spcPct val="0"/>
              </a:spcBef>
              <a:buNone/>
              <a:defRPr sz="3600" b="0" kern="1200">
                <a:solidFill>
                  <a:schemeClr val="bg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/>
              <a:t>Social Media: Facebook</a:t>
            </a:r>
            <a:br>
              <a:rPr lang="en-US" dirty="0" smtClean="0"/>
            </a:br>
            <a:r>
              <a:rPr lang="en-US" sz="1600" dirty="0" smtClean="0"/>
              <a:t>Almost 1.8 billion monthly users</a:t>
            </a:r>
            <a:endParaRPr lang="en-US" sz="1600" dirty="0"/>
          </a:p>
        </p:txBody>
      </p:sp>
      <p:pic>
        <p:nvPicPr>
          <p:cNvPr id="9" name="Content Placeholder 3"/>
          <p:cNvPicPr>
            <a:picLocks noGrp="1" noChangeAspect="1"/>
          </p:cNvPicPr>
          <p:nvPr>
            <p:ph idx="1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3075" y="685800"/>
            <a:ext cx="1222938" cy="1222938"/>
          </a:xfrm>
        </p:spPr>
      </p:pic>
      <p:sp>
        <p:nvSpPr>
          <p:cNvPr id="10" name="Content Placeholder 2"/>
          <p:cNvSpPr txBox="1">
            <a:spLocks/>
          </p:cNvSpPr>
          <p:nvPr/>
        </p:nvSpPr>
        <p:spPr>
          <a:xfrm>
            <a:off x="2668904" y="2075883"/>
            <a:ext cx="9144000" cy="4553517"/>
          </a:xfrm>
          <a:prstGeom prst="rect">
            <a:avLst/>
          </a:prstGeom>
        </p:spPr>
        <p:txBody>
          <a:bodyPr vert="horz" lIns="121899" tIns="60949" rIns="121899" bIns="60949" numCol="1" rtlCol="0">
            <a:normAutofit/>
          </a:bodyPr>
          <a:lstStyle>
            <a:lvl1pPr marL="304747" indent="-304747" algn="l" defTabSz="1218987" rtl="0" eaLnBrk="1" latinLnBrk="0" hangingPunct="1">
              <a:lnSpc>
                <a:spcPct val="90000"/>
              </a:lnSpc>
              <a:spcBef>
                <a:spcPts val="1800"/>
              </a:spcBef>
              <a:buClr>
                <a:schemeClr val="accent1">
                  <a:lumMod val="75000"/>
                </a:schemeClr>
              </a:buClr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55772" indent="-304747" algn="l" defTabSz="1218987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>
                  <a:lumMod val="75000"/>
                </a:schemeClr>
              </a:buClr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6797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>
                  <a:lumMod val="75000"/>
                </a:schemeClr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57822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>
                  <a:lumMod val="75000"/>
                </a:schemeClr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08847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>
                  <a:lumMod val="75000"/>
                </a:schemeClr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59872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/>
              </a:buClr>
              <a:buFont typeface="Arial" pitchFamily="34" charset="0"/>
              <a:buChar char="•"/>
              <a:defRPr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10897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/>
              </a:buClr>
              <a:buFont typeface="Arial" pitchFamily="34" charset="0"/>
              <a:buChar char="•"/>
              <a:defRPr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61922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/>
              </a:buClr>
              <a:buFont typeface="Arial" pitchFamily="34" charset="0"/>
              <a:buChar char="•"/>
              <a:defRPr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12947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/>
              </a:buClr>
              <a:buFont typeface="Arial" pitchFamily="34" charset="0"/>
              <a:buChar char="•"/>
              <a:defRPr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b="1" dirty="0" smtClean="0">
                <a:solidFill>
                  <a:schemeClr val="accent2"/>
                </a:solidFill>
              </a:rPr>
              <a:t>The Lingo</a:t>
            </a:r>
            <a:endParaRPr lang="en-US" sz="2400" dirty="0" smtClean="0">
              <a:solidFill>
                <a:srgbClr val="000000"/>
              </a:solidFill>
            </a:endParaRPr>
          </a:p>
          <a:p>
            <a:pPr lvl="1"/>
            <a:r>
              <a:rPr lang="en-US" dirty="0" smtClean="0">
                <a:solidFill>
                  <a:srgbClr val="000000"/>
                </a:solidFill>
              </a:rPr>
              <a:t>Tag, share, like, comment, hashtag, trend, newsfeed</a:t>
            </a:r>
          </a:p>
          <a:p>
            <a:r>
              <a:rPr lang="en-US" sz="2400" b="1" dirty="0" smtClean="0">
                <a:solidFill>
                  <a:schemeClr val="accent2"/>
                </a:solidFill>
              </a:rPr>
              <a:t>What, When, and How to Post</a:t>
            </a:r>
            <a:endParaRPr lang="en-US" sz="2400" b="1" dirty="0">
              <a:solidFill>
                <a:schemeClr val="accent2"/>
              </a:solidFill>
            </a:endParaRPr>
          </a:p>
          <a:p>
            <a:pPr lvl="1"/>
            <a:r>
              <a:rPr lang="en-US" dirty="0" smtClean="0">
                <a:solidFill>
                  <a:srgbClr val="000000"/>
                </a:solidFill>
              </a:rPr>
              <a:t>Share information and graphics, and receive feedback.</a:t>
            </a:r>
            <a:endParaRPr lang="en-US" dirty="0">
              <a:solidFill>
                <a:srgbClr val="000000"/>
              </a:solidFill>
            </a:endParaRPr>
          </a:p>
          <a:p>
            <a:pPr lvl="1"/>
            <a:r>
              <a:rPr lang="en-US" dirty="0" smtClean="0">
                <a:solidFill>
                  <a:srgbClr val="000000"/>
                </a:solidFill>
              </a:rPr>
              <a:t>Post 5–10 times a week.</a:t>
            </a:r>
          </a:p>
          <a:p>
            <a:pPr lvl="1"/>
            <a:r>
              <a:rPr lang="en-US" dirty="0" smtClean="0">
                <a:solidFill>
                  <a:srgbClr val="000000"/>
                </a:solidFill>
              </a:rPr>
              <a:t>Celebrate holidays/related events.</a:t>
            </a:r>
          </a:p>
          <a:p>
            <a:pPr lvl="1"/>
            <a:r>
              <a:rPr lang="en-US" dirty="0" smtClean="0">
                <a:solidFill>
                  <a:srgbClr val="000000"/>
                </a:solidFill>
              </a:rPr>
              <a:t>Typically range from 40 to 250 characters.</a:t>
            </a:r>
          </a:p>
          <a:p>
            <a:pPr lvl="1"/>
            <a:r>
              <a:rPr lang="en-US" dirty="0" smtClean="0">
                <a:solidFill>
                  <a:srgbClr val="000000"/>
                </a:solidFill>
              </a:rPr>
              <a:t>70% promoting your brand/product; 20% shares; 10% self-promotion</a:t>
            </a:r>
            <a:endParaRPr lang="en-US" dirty="0">
              <a:solidFill>
                <a:srgbClr val="000000"/>
              </a:solidFill>
            </a:endParaRPr>
          </a:p>
          <a:p>
            <a:pPr lvl="1"/>
            <a:endParaRPr lang="en-US" dirty="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4190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3032"/>
    </mc:Choice>
    <mc:Fallback xmlns="">
      <p:transition spd="slow" advTm="203032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27023" y="6095306"/>
            <a:ext cx="609441" cy="609441"/>
          </a:xfrm>
          <a:prstGeom prst="rect">
            <a:avLst/>
          </a:prstGeom>
        </p:spPr>
      </p:pic>
      <p:sp>
        <p:nvSpPr>
          <p:cNvPr id="8" name="Title 1"/>
          <p:cNvSpPr txBox="1">
            <a:spLocks/>
          </p:cNvSpPr>
          <p:nvPr/>
        </p:nvSpPr>
        <p:spPr>
          <a:xfrm>
            <a:off x="2665412" y="381000"/>
            <a:ext cx="9296400" cy="914400"/>
          </a:xfrm>
          <a:prstGeom prst="rect">
            <a:avLst/>
          </a:prstGeom>
          <a:solidFill>
            <a:schemeClr val="accent1"/>
          </a:solidFill>
        </p:spPr>
        <p:txBody>
          <a:bodyPr vert="horz" lIns="121899" tIns="60949" rIns="121899" bIns="60949" rtlCol="0" anchor="ctr" anchorCtr="0">
            <a:normAutofit/>
          </a:bodyPr>
          <a:lstStyle>
            <a:lvl1pPr algn="l" defTabSz="1218987" rtl="0" eaLnBrk="1" latinLnBrk="0" hangingPunct="1">
              <a:spcBef>
                <a:spcPct val="0"/>
              </a:spcBef>
              <a:buNone/>
              <a:defRPr sz="3600" b="0" kern="1200">
                <a:solidFill>
                  <a:schemeClr val="bg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/>
              <a:t>Social Media: Facebook</a:t>
            </a:r>
            <a:br>
              <a:rPr lang="en-US" dirty="0" smtClean="0"/>
            </a:br>
            <a:r>
              <a:rPr lang="en-US" sz="1600" dirty="0" smtClean="0"/>
              <a:t>Almost 1.8 billion monthly users</a:t>
            </a:r>
            <a:endParaRPr lang="en-US" sz="1600" dirty="0"/>
          </a:p>
        </p:txBody>
      </p:sp>
      <p:pic>
        <p:nvPicPr>
          <p:cNvPr id="9" name="Content Placeholder 3"/>
          <p:cNvPicPr>
            <a:picLocks noGrp="1" noChangeAspect="1"/>
          </p:cNvPicPr>
          <p:nvPr>
            <p:ph idx="1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3075" y="685800"/>
            <a:ext cx="1222938" cy="1222938"/>
          </a:xfrm>
        </p:spPr>
      </p:pic>
      <p:sp>
        <p:nvSpPr>
          <p:cNvPr id="10" name="Content Placeholder 2"/>
          <p:cNvSpPr txBox="1">
            <a:spLocks/>
          </p:cNvSpPr>
          <p:nvPr/>
        </p:nvSpPr>
        <p:spPr>
          <a:xfrm>
            <a:off x="2668904" y="2075883"/>
            <a:ext cx="9144000" cy="4553517"/>
          </a:xfrm>
          <a:prstGeom prst="rect">
            <a:avLst/>
          </a:prstGeom>
        </p:spPr>
        <p:txBody>
          <a:bodyPr vert="horz" lIns="121899" tIns="60949" rIns="121899" bIns="60949" numCol="1" rtlCol="0">
            <a:normAutofit/>
          </a:bodyPr>
          <a:lstStyle>
            <a:lvl1pPr marL="304747" indent="-304747" algn="l" defTabSz="1218987" rtl="0" eaLnBrk="1" latinLnBrk="0" hangingPunct="1">
              <a:lnSpc>
                <a:spcPct val="90000"/>
              </a:lnSpc>
              <a:spcBef>
                <a:spcPts val="1800"/>
              </a:spcBef>
              <a:buClr>
                <a:schemeClr val="accent1">
                  <a:lumMod val="75000"/>
                </a:schemeClr>
              </a:buClr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55772" indent="-304747" algn="l" defTabSz="1218987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>
                  <a:lumMod val="75000"/>
                </a:schemeClr>
              </a:buClr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6797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>
                  <a:lumMod val="75000"/>
                </a:schemeClr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57822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>
                  <a:lumMod val="75000"/>
                </a:schemeClr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08847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>
                  <a:lumMod val="75000"/>
                </a:schemeClr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59872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/>
              </a:buClr>
              <a:buFont typeface="Arial" pitchFamily="34" charset="0"/>
              <a:buChar char="•"/>
              <a:defRPr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10897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/>
              </a:buClr>
              <a:buFont typeface="Arial" pitchFamily="34" charset="0"/>
              <a:buChar char="•"/>
              <a:defRPr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61922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/>
              </a:buClr>
              <a:buFont typeface="Arial" pitchFamily="34" charset="0"/>
              <a:buChar char="•"/>
              <a:defRPr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12947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/>
              </a:buClr>
              <a:buFont typeface="Arial" pitchFamily="34" charset="0"/>
              <a:buChar char="•"/>
              <a:defRPr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b="1" smtClean="0">
                <a:solidFill>
                  <a:schemeClr val="accent2"/>
                </a:solidFill>
              </a:rPr>
              <a:t>Your </a:t>
            </a:r>
            <a:r>
              <a:rPr lang="en-US" sz="2400" b="1" dirty="0" smtClean="0">
                <a:solidFill>
                  <a:schemeClr val="accent2"/>
                </a:solidFill>
              </a:rPr>
              <a:t>Page Should Include</a:t>
            </a:r>
            <a:endParaRPr lang="en-US" sz="2400" dirty="0">
              <a:solidFill>
                <a:srgbClr val="000000"/>
              </a:solidFill>
            </a:endParaRPr>
          </a:p>
          <a:p>
            <a:pPr lvl="1"/>
            <a:r>
              <a:rPr lang="en-US" dirty="0" smtClean="0">
                <a:solidFill>
                  <a:srgbClr val="000000"/>
                </a:solidFill>
              </a:rPr>
              <a:t>Contact information</a:t>
            </a:r>
            <a:endParaRPr lang="en-US" dirty="0">
              <a:solidFill>
                <a:srgbClr val="000000"/>
              </a:solidFill>
            </a:endParaRPr>
          </a:p>
          <a:p>
            <a:pPr lvl="1"/>
            <a:r>
              <a:rPr lang="en-US" dirty="0" smtClean="0">
                <a:solidFill>
                  <a:srgbClr val="000000"/>
                </a:solidFill>
              </a:rPr>
              <a:t>Location</a:t>
            </a:r>
          </a:p>
          <a:p>
            <a:pPr lvl="1"/>
            <a:r>
              <a:rPr lang="en-US" dirty="0" smtClean="0">
                <a:solidFill>
                  <a:srgbClr val="000000"/>
                </a:solidFill>
              </a:rPr>
              <a:t>Events (annual, seasonal, random, etc.)</a:t>
            </a:r>
          </a:p>
          <a:p>
            <a:pPr lvl="1"/>
            <a:r>
              <a:rPr lang="en-US" dirty="0" smtClean="0">
                <a:solidFill>
                  <a:srgbClr val="000000"/>
                </a:solidFill>
              </a:rPr>
              <a:t>Graphics (pictures and videos)</a:t>
            </a:r>
          </a:p>
          <a:p>
            <a:pPr lvl="1"/>
            <a:r>
              <a:rPr lang="en-US" dirty="0" smtClean="0">
                <a:solidFill>
                  <a:srgbClr val="000000"/>
                </a:solidFill>
              </a:rPr>
              <a:t>An informational description that includes the history and mission of your organization.</a:t>
            </a:r>
          </a:p>
          <a:p>
            <a:pPr lvl="1"/>
            <a:r>
              <a:rPr lang="en-US" dirty="0" smtClean="0">
                <a:solidFill>
                  <a:srgbClr val="000000"/>
                </a:solidFill>
              </a:rPr>
              <a:t>A niche (what makes you interesting?)</a:t>
            </a:r>
          </a:p>
          <a:p>
            <a:pPr lvl="1"/>
            <a:r>
              <a:rPr lang="en-US" dirty="0" smtClean="0">
                <a:solidFill>
                  <a:srgbClr val="000000"/>
                </a:solidFill>
              </a:rPr>
              <a:t>Regularly updated content (event details, profile/cover photos, description, etc.)</a:t>
            </a:r>
            <a:endParaRPr lang="en-US" dirty="0">
              <a:solidFill>
                <a:srgbClr val="000000"/>
              </a:solidFill>
            </a:endParaRPr>
          </a:p>
          <a:p>
            <a:pPr lvl="1"/>
            <a:endParaRPr lang="en-US" dirty="0">
              <a:solidFill>
                <a:srgbClr val="000000"/>
              </a:solidFill>
            </a:endParaRPr>
          </a:p>
          <a:p>
            <a:pPr lvl="1"/>
            <a:endParaRPr lang="en-US" dirty="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1852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3032"/>
    </mc:Choice>
    <mc:Fallback xmlns="">
      <p:transition spd="slow" advTm="203032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63415" y="5239580"/>
            <a:ext cx="2603608" cy="1450718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27023" y="6095306"/>
            <a:ext cx="609441" cy="609441"/>
          </a:xfrm>
          <a:prstGeom prst="rect">
            <a:avLst/>
          </a:prstGeom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2665412" y="381000"/>
            <a:ext cx="9296400" cy="914400"/>
          </a:xfrm>
          <a:prstGeom prst="rect">
            <a:avLst/>
          </a:prstGeom>
          <a:solidFill>
            <a:schemeClr val="accent1"/>
          </a:solidFill>
        </p:spPr>
        <p:txBody>
          <a:bodyPr vert="horz" lIns="121899" tIns="60949" rIns="121899" bIns="60949" rtlCol="0" anchor="ctr" anchorCtr="0">
            <a:normAutofit/>
          </a:bodyPr>
          <a:lstStyle>
            <a:lvl1pPr algn="l" defTabSz="1218987" rtl="0" eaLnBrk="1" latinLnBrk="0" hangingPunct="1">
              <a:spcBef>
                <a:spcPct val="0"/>
              </a:spcBef>
              <a:buNone/>
              <a:defRPr sz="3600" b="0" kern="1200">
                <a:solidFill>
                  <a:schemeClr val="bg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/>
              <a:t>Social Media: Twitter</a:t>
            </a:r>
            <a:br>
              <a:rPr lang="en-US" dirty="0" smtClean="0"/>
            </a:br>
            <a:r>
              <a:rPr lang="en-US" sz="1600" dirty="0" smtClean="0"/>
              <a:t>Over 1 billion users</a:t>
            </a:r>
            <a:endParaRPr lang="en-US" sz="1600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3624" y="685800"/>
            <a:ext cx="1295400" cy="1295400"/>
          </a:xfrm>
        </p:spPr>
      </p:pic>
      <p:sp>
        <p:nvSpPr>
          <p:cNvPr id="11" name="Content Placeholder 2"/>
          <p:cNvSpPr txBox="1">
            <a:spLocks/>
          </p:cNvSpPr>
          <p:nvPr/>
        </p:nvSpPr>
        <p:spPr>
          <a:xfrm>
            <a:off x="2665412" y="1981200"/>
            <a:ext cx="9296400" cy="4267200"/>
          </a:xfrm>
          <a:prstGeom prst="rect">
            <a:avLst/>
          </a:prstGeom>
        </p:spPr>
        <p:txBody>
          <a:bodyPr vert="horz" lIns="121899" tIns="60949" rIns="121899" bIns="60949" numCol="2" rtlCol="0">
            <a:normAutofit/>
          </a:bodyPr>
          <a:lstStyle>
            <a:lvl1pPr marL="304747" indent="-304747" algn="l" defTabSz="1218987" rtl="0" eaLnBrk="1" latinLnBrk="0" hangingPunct="1">
              <a:lnSpc>
                <a:spcPct val="90000"/>
              </a:lnSpc>
              <a:spcBef>
                <a:spcPts val="1800"/>
              </a:spcBef>
              <a:buClr>
                <a:schemeClr val="accent1">
                  <a:lumMod val="75000"/>
                </a:schemeClr>
              </a:buClr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55772" indent="-304747" algn="l" defTabSz="1218987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>
                  <a:lumMod val="75000"/>
                </a:schemeClr>
              </a:buClr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6797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>
                  <a:lumMod val="75000"/>
                </a:schemeClr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57822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>
                  <a:lumMod val="75000"/>
                </a:schemeClr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08847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>
                  <a:lumMod val="75000"/>
                </a:schemeClr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59872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/>
              </a:buClr>
              <a:buFont typeface="Arial" pitchFamily="34" charset="0"/>
              <a:buChar char="•"/>
              <a:defRPr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10897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/>
              </a:buClr>
              <a:buFont typeface="Arial" pitchFamily="34" charset="0"/>
              <a:buChar char="•"/>
              <a:defRPr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61922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/>
              </a:buClr>
              <a:buFont typeface="Arial" pitchFamily="34" charset="0"/>
              <a:buChar char="•"/>
              <a:defRPr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12947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/>
              </a:buClr>
              <a:buFont typeface="Arial" pitchFamily="34" charset="0"/>
              <a:buChar char="•"/>
              <a:defRPr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600" dirty="0" smtClean="0"/>
              <a:t>Creators of the trending #hashtag</a:t>
            </a:r>
          </a:p>
          <a:p>
            <a:pPr lvl="1"/>
            <a:r>
              <a:rPr lang="en-US" sz="2200" dirty="0" smtClean="0">
                <a:solidFill>
                  <a:srgbClr val="000000"/>
                </a:solidFill>
              </a:rPr>
              <a:t>Trending means making a</a:t>
            </a:r>
            <a:br>
              <a:rPr lang="en-US" sz="2200" dirty="0" smtClean="0">
                <a:solidFill>
                  <a:srgbClr val="000000"/>
                </a:solidFill>
              </a:rPr>
            </a:br>
            <a:r>
              <a:rPr lang="en-US" sz="2200" dirty="0" smtClean="0">
                <a:solidFill>
                  <a:srgbClr val="000000"/>
                </a:solidFill>
              </a:rPr>
              <a:t>group of words searchable</a:t>
            </a:r>
            <a:br>
              <a:rPr lang="en-US" sz="2200" dirty="0" smtClean="0">
                <a:solidFill>
                  <a:srgbClr val="000000"/>
                </a:solidFill>
              </a:rPr>
            </a:br>
            <a:r>
              <a:rPr lang="en-US" sz="2200" dirty="0" smtClean="0">
                <a:solidFill>
                  <a:srgbClr val="000000"/>
                </a:solidFill>
              </a:rPr>
              <a:t>by using the #</a:t>
            </a:r>
          </a:p>
          <a:p>
            <a:r>
              <a:rPr lang="en-US" sz="2600" dirty="0" smtClean="0"/>
              <a:t>Live, real-time</a:t>
            </a:r>
          </a:p>
          <a:p>
            <a:r>
              <a:rPr lang="en-US" sz="2600" dirty="0" smtClean="0"/>
              <a:t>Direct messages and notifications</a:t>
            </a:r>
          </a:p>
          <a:p>
            <a:r>
              <a:rPr lang="en-US" sz="2600" dirty="0" smtClean="0"/>
              <a:t>Younger population</a:t>
            </a:r>
            <a:endParaRPr lang="en-US" sz="2600" dirty="0"/>
          </a:p>
          <a:p>
            <a:r>
              <a:rPr lang="en-US" sz="2600" dirty="0" smtClean="0">
                <a:solidFill>
                  <a:srgbClr val="000000"/>
                </a:solidFill>
              </a:rPr>
              <a:t>Good source for</a:t>
            </a:r>
            <a:br>
              <a:rPr lang="en-US" sz="2600" dirty="0" smtClean="0">
                <a:solidFill>
                  <a:srgbClr val="000000"/>
                </a:solidFill>
              </a:rPr>
            </a:br>
            <a:r>
              <a:rPr lang="en-US" sz="2600" dirty="0" smtClean="0">
                <a:solidFill>
                  <a:srgbClr val="000000"/>
                </a:solidFill>
              </a:rPr>
              <a:t>consuming information</a:t>
            </a:r>
          </a:p>
          <a:p>
            <a:r>
              <a:rPr lang="en-US" sz="2600" dirty="0" smtClean="0">
                <a:solidFill>
                  <a:srgbClr val="000000"/>
                </a:solidFill>
              </a:rPr>
              <a:t>Tweets are limited to 140 characters</a:t>
            </a:r>
          </a:p>
          <a:p>
            <a:r>
              <a:rPr lang="en-US" sz="2600" dirty="0" smtClean="0">
                <a:solidFill>
                  <a:srgbClr val="000000"/>
                </a:solidFill>
              </a:rPr>
              <a:t>Approval can be required for users to view your content (public/private option)</a:t>
            </a:r>
            <a:endParaRPr lang="en-US" sz="26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2432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33"/>
    </mc:Choice>
    <mc:Fallback xmlns="">
      <p:transition spd="slow" advTm="2133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 txBox="1">
            <a:spLocks/>
          </p:cNvSpPr>
          <p:nvPr/>
        </p:nvSpPr>
        <p:spPr>
          <a:xfrm>
            <a:off x="2665412" y="381000"/>
            <a:ext cx="9296400" cy="914400"/>
          </a:xfrm>
          <a:prstGeom prst="rect">
            <a:avLst/>
          </a:prstGeom>
          <a:solidFill>
            <a:schemeClr val="accent1"/>
          </a:solidFill>
        </p:spPr>
        <p:txBody>
          <a:bodyPr vert="horz" lIns="121899" tIns="60949" rIns="121899" bIns="60949" rtlCol="0" anchor="ctr" anchorCtr="0">
            <a:normAutofit/>
          </a:bodyPr>
          <a:lstStyle>
            <a:lvl1pPr algn="l" defTabSz="1218987" rtl="0" eaLnBrk="1" latinLnBrk="0" hangingPunct="1">
              <a:spcBef>
                <a:spcPct val="0"/>
              </a:spcBef>
              <a:buNone/>
              <a:defRPr sz="3600" b="0" kern="1200">
                <a:solidFill>
                  <a:schemeClr val="bg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/>
              <a:t>Social Media: Twitter</a:t>
            </a:r>
            <a:br>
              <a:rPr lang="en-US" dirty="0" smtClean="0"/>
            </a:br>
            <a:r>
              <a:rPr lang="en-US" sz="1600" dirty="0" smtClean="0"/>
              <a:t>Over 1 billion users</a:t>
            </a:r>
            <a:endParaRPr lang="en-US" sz="1600" dirty="0"/>
          </a:p>
        </p:txBody>
      </p:sp>
      <p:pic>
        <p:nvPicPr>
          <p:cNvPr id="10" name="Content Placeholder 6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3624" y="685800"/>
            <a:ext cx="1295400" cy="1295400"/>
          </a:xfrm>
        </p:spPr>
      </p:pic>
      <p:sp>
        <p:nvSpPr>
          <p:cNvPr id="12" name="Content Placeholder 2"/>
          <p:cNvSpPr txBox="1">
            <a:spLocks/>
          </p:cNvSpPr>
          <p:nvPr/>
        </p:nvSpPr>
        <p:spPr>
          <a:xfrm>
            <a:off x="2694304" y="1600200"/>
            <a:ext cx="9296400" cy="4553517"/>
          </a:xfrm>
          <a:prstGeom prst="rect">
            <a:avLst/>
          </a:prstGeom>
        </p:spPr>
        <p:txBody>
          <a:bodyPr vert="horz" lIns="121899" tIns="60949" rIns="121899" bIns="60949" numCol="1" rtlCol="0">
            <a:normAutofit/>
          </a:bodyPr>
          <a:lstStyle>
            <a:lvl1pPr marL="304747" indent="-304747" algn="l" defTabSz="1218987" rtl="0" eaLnBrk="1" latinLnBrk="0" hangingPunct="1">
              <a:lnSpc>
                <a:spcPct val="90000"/>
              </a:lnSpc>
              <a:spcBef>
                <a:spcPts val="1800"/>
              </a:spcBef>
              <a:buClr>
                <a:schemeClr val="accent1">
                  <a:lumMod val="75000"/>
                </a:schemeClr>
              </a:buClr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55772" indent="-304747" algn="l" defTabSz="1218987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>
                  <a:lumMod val="75000"/>
                </a:schemeClr>
              </a:buClr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6797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>
                  <a:lumMod val="75000"/>
                </a:schemeClr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57822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>
                  <a:lumMod val="75000"/>
                </a:schemeClr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08847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>
                  <a:lumMod val="75000"/>
                </a:schemeClr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59872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/>
              </a:buClr>
              <a:buFont typeface="Arial" pitchFamily="34" charset="0"/>
              <a:buChar char="•"/>
              <a:defRPr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10897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/>
              </a:buClr>
              <a:buFont typeface="Arial" pitchFamily="34" charset="0"/>
              <a:buChar char="•"/>
              <a:defRPr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61922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/>
              </a:buClr>
              <a:buFont typeface="Arial" pitchFamily="34" charset="0"/>
              <a:buChar char="•"/>
              <a:defRPr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12947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/>
              </a:buClr>
              <a:buFont typeface="Arial" pitchFamily="34" charset="0"/>
              <a:buChar char="•"/>
              <a:defRPr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600" b="1" dirty="0" smtClean="0">
                <a:solidFill>
                  <a:schemeClr val="accent2"/>
                </a:solidFill>
              </a:rPr>
              <a:t>The Lingo</a:t>
            </a:r>
          </a:p>
          <a:p>
            <a:pPr lvl="1"/>
            <a:r>
              <a:rPr lang="en-US" sz="2200" dirty="0" smtClean="0">
                <a:solidFill>
                  <a:srgbClr val="000000"/>
                </a:solidFill>
              </a:rPr>
              <a:t>Mention (@), handle, retweet, like, comment, hashtag (#), trend, discover, newsfeed</a:t>
            </a:r>
          </a:p>
          <a:p>
            <a:r>
              <a:rPr lang="en-US" sz="2600" b="1" dirty="0" smtClean="0">
                <a:solidFill>
                  <a:schemeClr val="accent2"/>
                </a:solidFill>
              </a:rPr>
              <a:t>What, When, and How to Post</a:t>
            </a:r>
          </a:p>
          <a:p>
            <a:pPr lvl="1"/>
            <a:r>
              <a:rPr lang="en-US" sz="2200" dirty="0" smtClean="0">
                <a:solidFill>
                  <a:srgbClr val="000000"/>
                </a:solidFill>
              </a:rPr>
              <a:t>Share information, graphics, links (cross-promote other networks)</a:t>
            </a:r>
          </a:p>
          <a:p>
            <a:pPr lvl="1"/>
            <a:r>
              <a:rPr lang="en-US" sz="2200" dirty="0" smtClean="0">
                <a:solidFill>
                  <a:srgbClr val="000000"/>
                </a:solidFill>
              </a:rPr>
              <a:t>People on Twitter want to see change and what’s new</a:t>
            </a:r>
            <a:endParaRPr lang="en-US" sz="22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9158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63415" y="5239580"/>
            <a:ext cx="2603608" cy="1450718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2665412" y="381000"/>
            <a:ext cx="9296400" cy="914400"/>
          </a:xfrm>
          <a:prstGeom prst="rect">
            <a:avLst/>
          </a:prstGeom>
          <a:solidFill>
            <a:schemeClr val="accent1"/>
          </a:solidFill>
        </p:spPr>
        <p:txBody>
          <a:bodyPr vert="horz" lIns="121899" tIns="60949" rIns="121899" bIns="60949" rtlCol="0" anchor="ctr" anchorCtr="0">
            <a:normAutofit/>
          </a:bodyPr>
          <a:lstStyle>
            <a:lvl1pPr algn="l" defTabSz="1218987" rtl="0" eaLnBrk="1" latinLnBrk="0" hangingPunct="1">
              <a:spcBef>
                <a:spcPct val="0"/>
              </a:spcBef>
              <a:buNone/>
              <a:defRPr sz="3600" b="0" kern="1200">
                <a:solidFill>
                  <a:schemeClr val="bg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/>
              <a:t>Social Media: Instagram</a:t>
            </a:r>
            <a:br>
              <a:rPr lang="en-US" dirty="0" smtClean="0"/>
            </a:br>
            <a:r>
              <a:rPr lang="en-US" sz="1600" dirty="0" smtClean="0"/>
              <a:t>Over 500 million users</a:t>
            </a:r>
            <a:endParaRPr lang="en-US" sz="1600" dirty="0"/>
          </a:p>
        </p:txBody>
      </p:sp>
      <p:pic>
        <p:nvPicPr>
          <p:cNvPr id="10" name="Content Placeholder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3075" y="657620"/>
            <a:ext cx="1284210" cy="1284210"/>
          </a:xfrm>
          <a:prstGeom prst="rect">
            <a:avLst/>
          </a:prstGeom>
        </p:spPr>
      </p:pic>
      <p:sp>
        <p:nvSpPr>
          <p:cNvPr id="13" name="Content Placeholder 2"/>
          <p:cNvSpPr txBox="1">
            <a:spLocks/>
          </p:cNvSpPr>
          <p:nvPr/>
        </p:nvSpPr>
        <p:spPr>
          <a:xfrm>
            <a:off x="2665412" y="1607580"/>
            <a:ext cx="9315132" cy="4553517"/>
          </a:xfrm>
          <a:prstGeom prst="rect">
            <a:avLst/>
          </a:prstGeom>
        </p:spPr>
        <p:txBody>
          <a:bodyPr vert="horz" lIns="121899" tIns="60949" rIns="121899" bIns="60949" numCol="1" rtlCol="0">
            <a:normAutofit fontScale="92500"/>
          </a:bodyPr>
          <a:lstStyle>
            <a:lvl1pPr marL="304747" indent="-304747" algn="l" defTabSz="1218987" rtl="0" eaLnBrk="1" latinLnBrk="0" hangingPunct="1">
              <a:lnSpc>
                <a:spcPct val="90000"/>
              </a:lnSpc>
              <a:spcBef>
                <a:spcPts val="1800"/>
              </a:spcBef>
              <a:buClr>
                <a:schemeClr val="accent1">
                  <a:lumMod val="75000"/>
                </a:schemeClr>
              </a:buClr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55772" indent="-304747" algn="l" defTabSz="1218987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>
                  <a:lumMod val="75000"/>
                </a:schemeClr>
              </a:buClr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6797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>
                  <a:lumMod val="75000"/>
                </a:schemeClr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57822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>
                  <a:lumMod val="75000"/>
                </a:schemeClr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08847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>
                  <a:lumMod val="75000"/>
                </a:schemeClr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59872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/>
              </a:buClr>
              <a:buFont typeface="Arial" pitchFamily="34" charset="0"/>
              <a:buChar char="•"/>
              <a:defRPr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10897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/>
              </a:buClr>
              <a:buFont typeface="Arial" pitchFamily="34" charset="0"/>
              <a:buChar char="•"/>
              <a:defRPr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61922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/>
              </a:buClr>
              <a:buFont typeface="Arial" pitchFamily="34" charset="0"/>
              <a:buChar char="•"/>
              <a:defRPr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12947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/>
              </a:buClr>
              <a:buFont typeface="Arial" pitchFamily="34" charset="0"/>
              <a:buChar char="•"/>
              <a:defRPr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600" dirty="0" smtClean="0">
                <a:solidFill>
                  <a:srgbClr val="000000"/>
                </a:solidFill>
              </a:rPr>
              <a:t>Photo/video sharing app compatible with Android,</a:t>
            </a:r>
            <a:br>
              <a:rPr lang="en-US" sz="2600" dirty="0" smtClean="0">
                <a:solidFill>
                  <a:srgbClr val="000000"/>
                </a:solidFill>
              </a:rPr>
            </a:br>
            <a:r>
              <a:rPr lang="en-US" sz="2600" dirty="0" smtClean="0">
                <a:solidFill>
                  <a:srgbClr val="000000"/>
                </a:solidFill>
              </a:rPr>
              <a:t>Windows, and iOS</a:t>
            </a:r>
          </a:p>
          <a:p>
            <a:r>
              <a:rPr lang="en-US" sz="2600" dirty="0" smtClean="0">
                <a:solidFill>
                  <a:srgbClr val="000000"/>
                </a:solidFill>
              </a:rPr>
              <a:t>Approval can be required for users to view content</a:t>
            </a:r>
            <a:br>
              <a:rPr lang="en-US" sz="2600" dirty="0" smtClean="0">
                <a:solidFill>
                  <a:srgbClr val="000000"/>
                </a:solidFill>
              </a:rPr>
            </a:br>
            <a:r>
              <a:rPr lang="en-US" sz="2600" dirty="0" smtClean="0">
                <a:solidFill>
                  <a:srgbClr val="000000"/>
                </a:solidFill>
              </a:rPr>
              <a:t>(public/private option)</a:t>
            </a:r>
          </a:p>
          <a:p>
            <a:r>
              <a:rPr lang="en-US" sz="2600" dirty="0" smtClean="0">
                <a:solidFill>
                  <a:srgbClr val="000000"/>
                </a:solidFill>
              </a:rPr>
              <a:t>Owned by Facebook</a:t>
            </a:r>
          </a:p>
          <a:p>
            <a:r>
              <a:rPr lang="en-US" sz="2600" dirty="0" smtClean="0">
                <a:solidFill>
                  <a:srgbClr val="000000"/>
                </a:solidFill>
              </a:rPr>
              <a:t>Can be cross-promoted with other social media platforms</a:t>
            </a:r>
          </a:p>
          <a:p>
            <a:r>
              <a:rPr lang="en-US" sz="2600" dirty="0" smtClean="0">
                <a:solidFill>
                  <a:srgbClr val="000000"/>
                </a:solidFill>
              </a:rPr>
              <a:t>Uses “sponsored” posts and 24-hour stories similar to Snapchat</a:t>
            </a:r>
          </a:p>
          <a:p>
            <a:r>
              <a:rPr lang="en-US" sz="2600" dirty="0" smtClean="0">
                <a:solidFill>
                  <a:srgbClr val="000000"/>
                </a:solidFill>
              </a:rPr>
              <a:t>Simple to use</a:t>
            </a:r>
          </a:p>
          <a:p>
            <a:r>
              <a:rPr lang="en-US" sz="2600" dirty="0" smtClean="0">
                <a:solidFill>
                  <a:srgbClr val="000000"/>
                </a:solidFill>
              </a:rPr>
              <a:t>Less interaction/engagement</a:t>
            </a:r>
            <a:endParaRPr lang="en-US" sz="26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2312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012" y="228600"/>
            <a:ext cx="7996032" cy="6400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9069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63415" y="5239580"/>
            <a:ext cx="2603608" cy="1450718"/>
          </a:xfrm>
          <a:prstGeom prst="rect">
            <a:avLst/>
          </a:prstGeom>
        </p:spPr>
      </p:pic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2665412" y="381000"/>
            <a:ext cx="9296400" cy="914400"/>
          </a:xfrm>
        </p:spPr>
        <p:txBody>
          <a:bodyPr>
            <a:normAutofit/>
          </a:bodyPr>
          <a:lstStyle/>
          <a:p>
            <a:r>
              <a:rPr lang="en-US" dirty="0"/>
              <a:t>Social </a:t>
            </a:r>
            <a:r>
              <a:rPr lang="en-US" dirty="0" smtClean="0"/>
              <a:t>Media: Pinterest</a:t>
            </a:r>
            <a:r>
              <a:rPr lang="en-US" sz="2399" dirty="0"/>
              <a:t/>
            </a:r>
            <a:br>
              <a:rPr lang="en-US" sz="2399" dirty="0"/>
            </a:br>
            <a:r>
              <a:rPr lang="en-US" sz="1600" dirty="0"/>
              <a:t>N</a:t>
            </a:r>
            <a:r>
              <a:rPr lang="en-US" sz="1600" dirty="0" smtClean="0"/>
              <a:t>early </a:t>
            </a:r>
            <a:r>
              <a:rPr lang="en-US" sz="1600" dirty="0"/>
              <a:t>45 million users in the </a:t>
            </a:r>
            <a:r>
              <a:rPr lang="en-US" sz="1600" dirty="0" smtClean="0"/>
              <a:t>U.S.</a:t>
            </a:r>
            <a:endParaRPr lang="en-US" sz="1600" dirty="0"/>
          </a:p>
        </p:txBody>
      </p:sp>
      <p:pic>
        <p:nvPicPr>
          <p:cNvPr id="9" name="Content Placeholder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6812" y="657620"/>
            <a:ext cx="1275560" cy="1275560"/>
          </a:xfrm>
          <a:prstGeom prst="rect">
            <a:avLst/>
          </a:prstGeom>
        </p:spPr>
      </p:pic>
      <p:sp>
        <p:nvSpPr>
          <p:cNvPr id="10" name="Content Placeholder 2"/>
          <p:cNvSpPr txBox="1">
            <a:spLocks/>
          </p:cNvSpPr>
          <p:nvPr/>
        </p:nvSpPr>
        <p:spPr>
          <a:xfrm>
            <a:off x="2699384" y="1676400"/>
            <a:ext cx="9296400" cy="4553517"/>
          </a:xfrm>
          <a:prstGeom prst="rect">
            <a:avLst/>
          </a:prstGeom>
        </p:spPr>
        <p:txBody>
          <a:bodyPr vert="horz" lIns="121899" tIns="60949" rIns="121899" bIns="60949" numCol="1" rtlCol="0">
            <a:normAutofit/>
          </a:bodyPr>
          <a:lstStyle>
            <a:lvl1pPr marL="304747" indent="-304747" algn="l" defTabSz="1218987" rtl="0" eaLnBrk="1" latinLnBrk="0" hangingPunct="1">
              <a:lnSpc>
                <a:spcPct val="90000"/>
              </a:lnSpc>
              <a:spcBef>
                <a:spcPts val="1800"/>
              </a:spcBef>
              <a:buClr>
                <a:schemeClr val="accent1">
                  <a:lumMod val="75000"/>
                </a:schemeClr>
              </a:buClr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55772" indent="-304747" algn="l" defTabSz="1218987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>
                  <a:lumMod val="75000"/>
                </a:schemeClr>
              </a:buClr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6797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>
                  <a:lumMod val="75000"/>
                </a:schemeClr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57822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>
                  <a:lumMod val="75000"/>
                </a:schemeClr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08847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>
                  <a:lumMod val="75000"/>
                </a:schemeClr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59872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/>
              </a:buClr>
              <a:buFont typeface="Arial" pitchFamily="34" charset="0"/>
              <a:buChar char="•"/>
              <a:defRPr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10897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/>
              </a:buClr>
              <a:buFont typeface="Arial" pitchFamily="34" charset="0"/>
              <a:buChar char="•"/>
              <a:defRPr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61922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/>
              </a:buClr>
              <a:buFont typeface="Arial" pitchFamily="34" charset="0"/>
              <a:buChar char="•"/>
              <a:defRPr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12947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/>
              </a:buClr>
              <a:buFont typeface="Arial" pitchFamily="34" charset="0"/>
              <a:buChar char="•"/>
              <a:defRPr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600" dirty="0" smtClean="0"/>
              <a:t>Visual medium </a:t>
            </a:r>
          </a:p>
          <a:p>
            <a:r>
              <a:rPr lang="en-US" sz="2600" dirty="0" smtClean="0">
                <a:solidFill>
                  <a:srgbClr val="000000"/>
                </a:solidFill>
              </a:rPr>
              <a:t>Used to create pins and re-pin (digital bulletin board)</a:t>
            </a:r>
          </a:p>
          <a:p>
            <a:r>
              <a:rPr lang="en-US" sz="2600" dirty="0" smtClean="0">
                <a:solidFill>
                  <a:srgbClr val="000000"/>
                </a:solidFill>
              </a:rPr>
              <a:t>Pinterest account can be created from your Facebook profile</a:t>
            </a:r>
          </a:p>
          <a:p>
            <a:r>
              <a:rPr lang="en-US" sz="2600" dirty="0" smtClean="0">
                <a:solidFill>
                  <a:srgbClr val="000000"/>
                </a:solidFill>
              </a:rPr>
              <a:t>Can automatically follow Facebook friends</a:t>
            </a:r>
          </a:p>
          <a:p>
            <a:r>
              <a:rPr lang="en-US" sz="2600" dirty="0" smtClean="0">
                <a:solidFill>
                  <a:srgbClr val="000000"/>
                </a:solidFill>
              </a:rPr>
              <a:t>Average Pinterest user stays on the site about 15 minutes per login</a:t>
            </a:r>
            <a:endParaRPr lang="en-US" sz="26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4435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2665412" y="381000"/>
            <a:ext cx="9296400" cy="914400"/>
          </a:xfrm>
        </p:spPr>
        <p:txBody>
          <a:bodyPr>
            <a:normAutofit/>
          </a:bodyPr>
          <a:lstStyle/>
          <a:p>
            <a:r>
              <a:rPr lang="en-US" dirty="0"/>
              <a:t>Social </a:t>
            </a:r>
            <a:r>
              <a:rPr lang="en-US" dirty="0" smtClean="0"/>
              <a:t>Media: Pinterest</a:t>
            </a:r>
            <a:r>
              <a:rPr lang="en-US" sz="2399" dirty="0"/>
              <a:t/>
            </a:r>
            <a:br>
              <a:rPr lang="en-US" sz="2399" dirty="0"/>
            </a:br>
            <a:r>
              <a:rPr lang="en-US" sz="1600" dirty="0"/>
              <a:t>N</a:t>
            </a:r>
            <a:r>
              <a:rPr lang="en-US" sz="1600" dirty="0" smtClean="0"/>
              <a:t>early </a:t>
            </a:r>
            <a:r>
              <a:rPr lang="en-US" sz="1600" dirty="0"/>
              <a:t>45 million users in the </a:t>
            </a:r>
            <a:r>
              <a:rPr lang="en-US" sz="1600" dirty="0" smtClean="0"/>
              <a:t>U.S.</a:t>
            </a:r>
            <a:endParaRPr lang="en-US" sz="16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6812" y="657620"/>
            <a:ext cx="1275560" cy="1275560"/>
          </a:xfrm>
        </p:spPr>
      </p:pic>
      <p:sp>
        <p:nvSpPr>
          <p:cNvPr id="5" name="Content Placeholder 2"/>
          <p:cNvSpPr txBox="1">
            <a:spLocks/>
          </p:cNvSpPr>
          <p:nvPr/>
        </p:nvSpPr>
        <p:spPr>
          <a:xfrm>
            <a:off x="2665412" y="1752600"/>
            <a:ext cx="9296400" cy="4648200"/>
          </a:xfrm>
          <a:prstGeom prst="rect">
            <a:avLst/>
          </a:prstGeom>
        </p:spPr>
        <p:txBody>
          <a:bodyPr vert="horz" lIns="121899" tIns="60949" rIns="121899" bIns="60949" numCol="2" rtlCol="0">
            <a:normAutofit lnSpcReduction="10000"/>
          </a:bodyPr>
          <a:lstStyle>
            <a:lvl1pPr marL="304747" indent="-304747" algn="l" defTabSz="1218987" rtl="0" eaLnBrk="1" latinLnBrk="0" hangingPunct="1">
              <a:lnSpc>
                <a:spcPct val="90000"/>
              </a:lnSpc>
              <a:spcBef>
                <a:spcPts val="1800"/>
              </a:spcBef>
              <a:buClr>
                <a:schemeClr val="accent1">
                  <a:lumMod val="75000"/>
                </a:schemeClr>
              </a:buClr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55772" indent="-304747" algn="l" defTabSz="1218987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>
                  <a:lumMod val="75000"/>
                </a:schemeClr>
              </a:buClr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6797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>
                  <a:lumMod val="75000"/>
                </a:schemeClr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57822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>
                  <a:lumMod val="75000"/>
                </a:schemeClr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08847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>
                  <a:lumMod val="75000"/>
                </a:schemeClr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59872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/>
              </a:buClr>
              <a:buFont typeface="Arial" pitchFamily="34" charset="0"/>
              <a:buChar char="•"/>
              <a:defRPr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10897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/>
              </a:buClr>
              <a:buFont typeface="Arial" pitchFamily="34" charset="0"/>
              <a:buChar char="•"/>
              <a:defRPr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61922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/>
              </a:buClr>
              <a:buFont typeface="Arial" pitchFamily="34" charset="0"/>
              <a:buChar char="•"/>
              <a:defRPr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12947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/>
              </a:buClr>
              <a:buFont typeface="Arial" pitchFamily="34" charset="0"/>
              <a:buChar char="•"/>
              <a:defRPr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600" b="1" dirty="0" smtClean="0">
                <a:solidFill>
                  <a:schemeClr val="accent2"/>
                </a:solidFill>
              </a:rPr>
              <a:t>The Lingo</a:t>
            </a:r>
          </a:p>
          <a:p>
            <a:pPr lvl="1"/>
            <a:r>
              <a:rPr lang="en-US" sz="2200" dirty="0" smtClean="0">
                <a:solidFill>
                  <a:srgbClr val="000000"/>
                </a:solidFill>
              </a:rPr>
              <a:t>Boards, pins/pinners, topics</a:t>
            </a:r>
          </a:p>
          <a:p>
            <a:r>
              <a:rPr lang="en-US" sz="2600" b="1" dirty="0" smtClean="0">
                <a:solidFill>
                  <a:schemeClr val="accent2"/>
                </a:solidFill>
              </a:rPr>
              <a:t>How Pinterest Works</a:t>
            </a:r>
          </a:p>
          <a:p>
            <a:pPr lvl="1"/>
            <a:r>
              <a:rPr lang="en-US" sz="2200" dirty="0" smtClean="0">
                <a:solidFill>
                  <a:srgbClr val="000000"/>
                </a:solidFill>
              </a:rPr>
              <a:t>Share information and graphics by pinning them to a specific board.</a:t>
            </a:r>
          </a:p>
          <a:p>
            <a:pPr lvl="1"/>
            <a:r>
              <a:rPr lang="en-US" sz="2200" dirty="0" smtClean="0">
                <a:solidFill>
                  <a:srgbClr val="000000"/>
                </a:solidFill>
              </a:rPr>
              <a:t>Pins can be uploaded from a clipboard (other boards), other social media sites, your location, your photos, and the web.</a:t>
            </a:r>
          </a:p>
          <a:p>
            <a:pPr lvl="1"/>
            <a:r>
              <a:rPr lang="en-US" sz="2200" dirty="0" smtClean="0">
                <a:solidFill>
                  <a:srgbClr val="000000"/>
                </a:solidFill>
              </a:rPr>
              <a:t>Location can be tied to any pin.</a:t>
            </a:r>
          </a:p>
          <a:p>
            <a:pPr lvl="1"/>
            <a:r>
              <a:rPr lang="en-US" sz="2200" dirty="0" smtClean="0">
                <a:solidFill>
                  <a:srgbClr val="000000"/>
                </a:solidFill>
              </a:rPr>
              <a:t>Important to</a:t>
            </a:r>
            <a:br>
              <a:rPr lang="en-US" sz="2200" dirty="0" smtClean="0">
                <a:solidFill>
                  <a:srgbClr val="000000"/>
                </a:solidFill>
              </a:rPr>
            </a:br>
            <a:r>
              <a:rPr lang="en-US" sz="2200" dirty="0" smtClean="0">
                <a:solidFill>
                  <a:srgbClr val="000000"/>
                </a:solidFill>
              </a:rPr>
              <a:t>keep your content relevant</a:t>
            </a:r>
            <a:br>
              <a:rPr lang="en-US" sz="2200" dirty="0" smtClean="0">
                <a:solidFill>
                  <a:srgbClr val="000000"/>
                </a:solidFill>
              </a:rPr>
            </a:br>
            <a:r>
              <a:rPr lang="en-US" sz="2200" dirty="0" smtClean="0">
                <a:solidFill>
                  <a:srgbClr val="000000"/>
                </a:solidFill>
              </a:rPr>
              <a:t>and detailed.</a:t>
            </a:r>
          </a:p>
          <a:p>
            <a:pPr lvl="1"/>
            <a:r>
              <a:rPr lang="en-US" sz="2200" dirty="0" smtClean="0">
                <a:solidFill>
                  <a:srgbClr val="000000"/>
                </a:solidFill>
              </a:rPr>
              <a:t>Search by categories.</a:t>
            </a:r>
          </a:p>
          <a:p>
            <a:pPr lvl="1"/>
            <a:r>
              <a:rPr lang="en-US" sz="2200" dirty="0" smtClean="0">
                <a:solidFill>
                  <a:srgbClr val="000000"/>
                </a:solidFill>
              </a:rPr>
              <a:t>You can create your own pins and boards for your followers to see/pin.</a:t>
            </a:r>
          </a:p>
          <a:p>
            <a:pPr lvl="1"/>
            <a:r>
              <a:rPr lang="en-US" sz="2200" dirty="0" smtClean="0">
                <a:solidFill>
                  <a:srgbClr val="000000"/>
                </a:solidFill>
              </a:rPr>
              <a:t>Follow individuals and/or boards.</a:t>
            </a:r>
          </a:p>
          <a:p>
            <a:pPr lvl="1"/>
            <a:r>
              <a:rPr lang="en-US" sz="2200" dirty="0" smtClean="0">
                <a:solidFill>
                  <a:srgbClr val="000000"/>
                </a:solidFill>
              </a:rPr>
              <a:t>Search for new ideas or pins, and share your own.</a:t>
            </a:r>
          </a:p>
          <a:p>
            <a:pPr lvl="1"/>
            <a:r>
              <a:rPr lang="en-US" sz="2200" dirty="0" smtClean="0">
                <a:solidFill>
                  <a:srgbClr val="000000"/>
                </a:solidFill>
              </a:rPr>
              <a:t>Create a visual experience for your pinners.</a:t>
            </a:r>
            <a:endParaRPr lang="en-US" sz="22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4646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1612" y="381001"/>
            <a:ext cx="9220200" cy="761999"/>
          </a:xfrm>
        </p:spPr>
        <p:txBody>
          <a:bodyPr/>
          <a:lstStyle/>
          <a:p>
            <a:r>
              <a:rPr lang="en-US" dirty="0" smtClean="0"/>
              <a:t>Email Marketing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2325" y="396241"/>
            <a:ext cx="3413774" cy="2048264"/>
          </a:xfrm>
        </p:spPr>
      </p:pic>
      <p:sp>
        <p:nvSpPr>
          <p:cNvPr id="5" name="Content Placeholder 2"/>
          <p:cNvSpPr txBox="1">
            <a:spLocks/>
          </p:cNvSpPr>
          <p:nvPr/>
        </p:nvSpPr>
        <p:spPr>
          <a:xfrm>
            <a:off x="2741612" y="1524000"/>
            <a:ext cx="9296400" cy="4876800"/>
          </a:xfrm>
          <a:prstGeom prst="rect">
            <a:avLst/>
          </a:prstGeom>
        </p:spPr>
        <p:txBody>
          <a:bodyPr vert="horz" lIns="121899" tIns="60949" rIns="121899" bIns="60949" numCol="1" rtlCol="0">
            <a:normAutofit fontScale="85000" lnSpcReduction="20000"/>
          </a:bodyPr>
          <a:lstStyle>
            <a:lvl1pPr marL="304747" indent="-304747" algn="l" defTabSz="1218987" rtl="0" eaLnBrk="1" latinLnBrk="0" hangingPunct="1">
              <a:lnSpc>
                <a:spcPct val="90000"/>
              </a:lnSpc>
              <a:spcBef>
                <a:spcPts val="1800"/>
              </a:spcBef>
              <a:buClr>
                <a:schemeClr val="accent1">
                  <a:lumMod val="75000"/>
                </a:schemeClr>
              </a:buClr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55772" indent="-304747" algn="l" defTabSz="1218987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>
                  <a:lumMod val="75000"/>
                </a:schemeClr>
              </a:buClr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6797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>
                  <a:lumMod val="75000"/>
                </a:schemeClr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57822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>
                  <a:lumMod val="75000"/>
                </a:schemeClr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08847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>
                  <a:lumMod val="75000"/>
                </a:schemeClr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59872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/>
              </a:buClr>
              <a:buFont typeface="Arial" pitchFamily="34" charset="0"/>
              <a:buChar char="•"/>
              <a:defRPr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10897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/>
              </a:buClr>
              <a:buFont typeface="Arial" pitchFamily="34" charset="0"/>
              <a:buChar char="•"/>
              <a:defRPr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61922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/>
              </a:buClr>
              <a:buFont typeface="Arial" pitchFamily="34" charset="0"/>
              <a:buChar char="•"/>
              <a:defRPr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12947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/>
              </a:buClr>
              <a:buFont typeface="Arial" pitchFamily="34" charset="0"/>
              <a:buChar char="•"/>
              <a:defRPr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600" b="1" dirty="0" err="1" smtClean="0">
                <a:solidFill>
                  <a:schemeClr val="accent2"/>
                </a:solidFill>
              </a:rPr>
              <a:t>MailChimp</a:t>
            </a:r>
            <a:endParaRPr lang="en-US" sz="2600" b="1" dirty="0" smtClean="0">
              <a:solidFill>
                <a:schemeClr val="accent2"/>
              </a:solidFill>
            </a:endParaRPr>
          </a:p>
          <a:p>
            <a:pPr lvl="1"/>
            <a:r>
              <a:rPr lang="en-US" sz="2200" dirty="0" smtClean="0">
                <a:solidFill>
                  <a:srgbClr val="000000"/>
                </a:solidFill>
              </a:rPr>
              <a:t>Free email account.</a:t>
            </a:r>
          </a:p>
          <a:p>
            <a:pPr lvl="1"/>
            <a:r>
              <a:rPr lang="en-US" sz="2200" dirty="0" smtClean="0">
                <a:solidFill>
                  <a:srgbClr val="000000"/>
                </a:solidFill>
              </a:rPr>
              <a:t>Send 12,000 emails to 2,000 subscribers or fewer a year.</a:t>
            </a:r>
          </a:p>
          <a:p>
            <a:pPr lvl="1"/>
            <a:r>
              <a:rPr lang="en-US" sz="2200" dirty="0" smtClean="0">
                <a:solidFill>
                  <a:srgbClr val="000000"/>
                </a:solidFill>
              </a:rPr>
              <a:t>Features include campaigns, templates, lists and groups, strategic emailing (scheduled), mobile-friendly emails, option to link social media accounts, read receipts to know if your client opens the email.</a:t>
            </a:r>
          </a:p>
          <a:p>
            <a:r>
              <a:rPr lang="en-US" sz="2600" b="1" dirty="0" smtClean="0">
                <a:solidFill>
                  <a:schemeClr val="accent2"/>
                </a:solidFill>
              </a:rPr>
              <a:t>What, When, and How to Use</a:t>
            </a:r>
          </a:p>
          <a:p>
            <a:pPr lvl="1"/>
            <a:r>
              <a:rPr lang="en-US" sz="2200" dirty="0" smtClean="0">
                <a:solidFill>
                  <a:srgbClr val="000000"/>
                </a:solidFill>
              </a:rPr>
              <a:t>Do not spam or send emails without permission.</a:t>
            </a:r>
          </a:p>
          <a:p>
            <a:pPr lvl="1"/>
            <a:r>
              <a:rPr lang="en-US" sz="2200" dirty="0" smtClean="0">
                <a:solidFill>
                  <a:srgbClr val="000000"/>
                </a:solidFill>
              </a:rPr>
              <a:t>Know what to send, how often to send, and when to send.</a:t>
            </a:r>
          </a:p>
          <a:p>
            <a:pPr lvl="1"/>
            <a:r>
              <a:rPr lang="en-US" sz="2200" dirty="0" smtClean="0">
                <a:solidFill>
                  <a:srgbClr val="000000"/>
                </a:solidFill>
              </a:rPr>
              <a:t>Over 90% of consumers check their email every day.</a:t>
            </a:r>
          </a:p>
          <a:p>
            <a:pPr lvl="1"/>
            <a:r>
              <a:rPr lang="en-US" sz="2200" dirty="0" smtClean="0">
                <a:solidFill>
                  <a:srgbClr val="000000"/>
                </a:solidFill>
              </a:rPr>
              <a:t>Easy to navigate.</a:t>
            </a:r>
          </a:p>
          <a:p>
            <a:pPr lvl="1"/>
            <a:r>
              <a:rPr lang="en-US" sz="2200" dirty="0" smtClean="0">
                <a:solidFill>
                  <a:srgbClr val="000000"/>
                </a:solidFill>
              </a:rPr>
              <a:t>Links, newsletters, and other important information can be sent.</a:t>
            </a:r>
          </a:p>
          <a:p>
            <a:pPr lvl="1"/>
            <a:r>
              <a:rPr lang="en-US" sz="2200" dirty="0" smtClean="0">
                <a:solidFill>
                  <a:srgbClr val="000000"/>
                </a:solidFill>
              </a:rPr>
              <a:t>On-demand.</a:t>
            </a:r>
          </a:p>
          <a:p>
            <a:pPr lvl="1"/>
            <a:r>
              <a:rPr lang="en-US" sz="2200" dirty="0" smtClean="0">
                <a:solidFill>
                  <a:srgbClr val="000000"/>
                </a:solidFill>
              </a:rPr>
              <a:t>Schedule to send.</a:t>
            </a:r>
          </a:p>
        </p:txBody>
      </p:sp>
    </p:spTree>
    <p:extLst>
      <p:ext uri="{BB962C8B-B14F-4D97-AF65-F5344CB8AC3E}">
        <p14:creationId xmlns:p14="http://schemas.microsoft.com/office/powerpoint/2010/main" val="2356661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89531" y="381000"/>
            <a:ext cx="9348481" cy="838200"/>
          </a:xfrm>
        </p:spPr>
        <p:txBody>
          <a:bodyPr/>
          <a:lstStyle/>
          <a:p>
            <a:r>
              <a:rPr lang="en-US" dirty="0"/>
              <a:t>W</a:t>
            </a:r>
            <a:r>
              <a:rPr lang="en-US" dirty="0" smtClean="0"/>
              <a:t>ebsites</a:t>
            </a:r>
            <a:endParaRPr lang="en-US" dirty="0"/>
          </a:p>
        </p:txBody>
      </p:sp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2689531" y="1676400"/>
            <a:ext cx="8967480" cy="3961369"/>
          </a:xfrm>
        </p:spPr>
        <p:txBody>
          <a:bodyPr/>
          <a:lstStyle/>
          <a:p>
            <a:r>
              <a:rPr lang="en-US" dirty="0" smtClean="0">
                <a:solidFill>
                  <a:srgbClr val="000000"/>
                </a:solidFill>
              </a:rPr>
              <a:t>Website-builders to choose from include </a:t>
            </a:r>
            <a:r>
              <a:rPr lang="en-US" dirty="0" err="1" smtClean="0">
                <a:solidFill>
                  <a:srgbClr val="000000"/>
                </a:solidFill>
              </a:rPr>
              <a:t>Weebly</a:t>
            </a:r>
            <a:r>
              <a:rPr lang="en-US" dirty="0" smtClean="0">
                <a:solidFill>
                  <a:srgbClr val="000000"/>
                </a:solidFill>
              </a:rPr>
              <a:t>, </a:t>
            </a:r>
            <a:r>
              <a:rPr lang="en-US" dirty="0" err="1" smtClean="0">
                <a:solidFill>
                  <a:srgbClr val="000000"/>
                </a:solidFill>
              </a:rPr>
              <a:t>Wix</a:t>
            </a:r>
            <a:r>
              <a:rPr lang="en-US" dirty="0" smtClean="0">
                <a:solidFill>
                  <a:srgbClr val="000000"/>
                </a:solidFill>
              </a:rPr>
              <a:t>, and </a:t>
            </a:r>
            <a:r>
              <a:rPr lang="en-US" dirty="0" err="1" smtClean="0">
                <a:solidFill>
                  <a:srgbClr val="000000"/>
                </a:solidFill>
              </a:rPr>
              <a:t>WordPress</a:t>
            </a:r>
            <a:r>
              <a:rPr lang="en-US" dirty="0" smtClean="0">
                <a:solidFill>
                  <a:srgbClr val="000000"/>
                </a:solidFill>
              </a:rPr>
              <a:t>.</a:t>
            </a:r>
          </a:p>
          <a:p>
            <a:r>
              <a:rPr lang="en-US" dirty="0" smtClean="0">
                <a:solidFill>
                  <a:srgbClr val="000000"/>
                </a:solidFill>
              </a:rPr>
              <a:t>Create a domain name (all platforms offer domain purchase).</a:t>
            </a:r>
          </a:p>
          <a:p>
            <a:r>
              <a:rPr lang="en-US" dirty="0" smtClean="0">
                <a:solidFill>
                  <a:srgbClr val="000000"/>
                </a:solidFill>
              </a:rPr>
              <a:t>Choose your content (information, graphics, etc.).</a:t>
            </a:r>
          </a:p>
          <a:p>
            <a:r>
              <a:rPr lang="en-US" dirty="0" smtClean="0">
                <a:solidFill>
                  <a:srgbClr val="000000"/>
                </a:solidFill>
              </a:rPr>
              <a:t>Add a shopping cart and app if applicable.</a:t>
            </a:r>
          </a:p>
          <a:p>
            <a:r>
              <a:rPr lang="en-US" dirty="0" smtClean="0">
                <a:solidFill>
                  <a:srgbClr val="000000"/>
                </a:solidFill>
              </a:rPr>
              <a:t>Cross-promote and integrate social media.</a:t>
            </a:r>
          </a:p>
          <a:p>
            <a:endParaRPr lang="en-US" dirty="0" smtClean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3868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89530" y="381000"/>
            <a:ext cx="9348481" cy="838200"/>
          </a:xfrm>
        </p:spPr>
        <p:txBody>
          <a:bodyPr/>
          <a:lstStyle/>
          <a:p>
            <a:r>
              <a:rPr lang="en-US" dirty="0" smtClean="0"/>
              <a:t>Where Do I Start?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9531" y="1676400"/>
            <a:ext cx="8967480" cy="3961369"/>
          </a:xfrm>
        </p:spPr>
        <p:txBody>
          <a:bodyPr/>
          <a:lstStyle/>
          <a:p>
            <a:r>
              <a:rPr lang="en-US" dirty="0" smtClean="0">
                <a:solidFill>
                  <a:srgbClr val="000000"/>
                </a:solidFill>
              </a:rPr>
              <a:t>Ask yourself these important questions:</a:t>
            </a:r>
          </a:p>
          <a:p>
            <a:pPr lvl="1"/>
            <a:r>
              <a:rPr lang="en-US" dirty="0" smtClean="0">
                <a:solidFill>
                  <a:srgbClr val="000000"/>
                </a:solidFill>
              </a:rPr>
              <a:t>What is my niche in the market?</a:t>
            </a:r>
          </a:p>
          <a:p>
            <a:pPr lvl="1"/>
            <a:r>
              <a:rPr lang="en-US" dirty="0" smtClean="0">
                <a:solidFill>
                  <a:srgbClr val="000000"/>
                </a:solidFill>
              </a:rPr>
              <a:t>What am I currently doing to successfully reach my audience?</a:t>
            </a:r>
          </a:p>
          <a:p>
            <a:pPr lvl="1"/>
            <a:r>
              <a:rPr lang="en-US" dirty="0" smtClean="0">
                <a:solidFill>
                  <a:srgbClr val="000000"/>
                </a:solidFill>
              </a:rPr>
              <a:t>What would be most beneficial to my market?</a:t>
            </a:r>
          </a:p>
          <a:p>
            <a:pPr lvl="1"/>
            <a:r>
              <a:rPr lang="en-US" dirty="0" smtClean="0">
                <a:solidFill>
                  <a:srgbClr val="000000"/>
                </a:solidFill>
              </a:rPr>
              <a:t>What am I most comfortable with?</a:t>
            </a:r>
          </a:p>
          <a:p>
            <a:pPr lvl="1"/>
            <a:r>
              <a:rPr lang="en-US" dirty="0" smtClean="0">
                <a:solidFill>
                  <a:srgbClr val="000000"/>
                </a:solidFill>
              </a:rPr>
              <a:t>How much time and money do I have to spend on online marketing?</a:t>
            </a:r>
          </a:p>
          <a:p>
            <a:pPr lvl="1"/>
            <a:r>
              <a:rPr lang="en-US" dirty="0" smtClean="0">
                <a:solidFill>
                  <a:srgbClr val="000000"/>
                </a:solidFill>
              </a:rPr>
              <a:t>Is it feasible?</a:t>
            </a:r>
            <a:endParaRPr lang="en-US" dirty="0">
              <a:solidFill>
                <a:srgbClr val="00000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63415" y="5239580"/>
            <a:ext cx="2603608" cy="1450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9868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65412" y="228600"/>
            <a:ext cx="9296400" cy="6390257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smtClean="0">
                <a:solidFill>
                  <a:srgbClr val="002060"/>
                </a:solidFill>
              </a:rPr>
              <a:t/>
            </a:r>
            <a:br>
              <a:rPr lang="en-US" b="1" dirty="0" smtClean="0">
                <a:solidFill>
                  <a:srgbClr val="002060"/>
                </a:solidFill>
              </a:rPr>
            </a:br>
            <a:r>
              <a:rPr lang="en-US" b="1" dirty="0" smtClean="0"/>
              <a:t>Lauren-Colby </a:t>
            </a:r>
            <a:r>
              <a:rPr lang="en-US" b="1" dirty="0"/>
              <a:t>L</a:t>
            </a:r>
            <a:r>
              <a:rPr lang="en-US" b="1" dirty="0" smtClean="0"/>
              <a:t>indley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Extension </a:t>
            </a:r>
            <a:r>
              <a:rPr lang="en-US" dirty="0"/>
              <a:t>I</a:t>
            </a:r>
            <a:r>
              <a:rPr lang="en-US" dirty="0" smtClean="0"/>
              <a:t>nstructor</a:t>
            </a:r>
            <a:br>
              <a:rPr lang="en-US" dirty="0" smtClean="0"/>
            </a:br>
            <a:r>
              <a:rPr lang="en-US" dirty="0" smtClean="0"/>
              <a:t>(662) 325-2596</a:t>
            </a:r>
            <a:br>
              <a:rPr lang="en-US" dirty="0" smtClean="0"/>
            </a:br>
            <a:r>
              <a:rPr lang="en-US" dirty="0" smtClean="0">
                <a:solidFill>
                  <a:srgbClr val="000000"/>
                </a:solidFill>
                <a:hlinkClick r:id="rId3"/>
              </a:rPr>
              <a:t>lcl103@msstate.edu</a:t>
            </a:r>
            <a:r>
              <a:rPr lang="en-US" dirty="0" smtClean="0">
                <a:solidFill>
                  <a:srgbClr val="000000"/>
                </a:solidFill>
              </a:rPr>
              <a:t/>
            </a:r>
            <a:br>
              <a:rPr lang="en-US" dirty="0" smtClean="0">
                <a:solidFill>
                  <a:srgbClr val="000000"/>
                </a:solidFill>
              </a:rPr>
            </a:br>
            <a:r>
              <a:rPr lang="en-US" dirty="0" smtClean="0">
                <a:solidFill>
                  <a:srgbClr val="000000"/>
                </a:solidFill>
              </a:rPr>
              <a:t/>
            </a:r>
            <a:br>
              <a:rPr lang="en-US" dirty="0" smtClean="0">
                <a:solidFill>
                  <a:srgbClr val="000000"/>
                </a:solidFill>
              </a:rPr>
            </a:br>
            <a:r>
              <a:rPr lang="en-US" dirty="0" smtClean="0">
                <a:solidFill>
                  <a:srgbClr val="000000"/>
                </a:solidFill>
              </a:rPr>
              <a:t/>
            </a:r>
            <a:br>
              <a:rPr lang="en-US" dirty="0" smtClean="0">
                <a:solidFill>
                  <a:srgbClr val="000000"/>
                </a:solidFill>
              </a:rPr>
            </a:br>
            <a:r>
              <a:rPr lang="en-US" dirty="0" smtClean="0"/>
              <a:t>Center for Technology </a:t>
            </a:r>
            <a:r>
              <a:rPr lang="en-US" dirty="0"/>
              <a:t>O</a:t>
            </a:r>
            <a:r>
              <a:rPr lang="en-US" dirty="0" smtClean="0"/>
              <a:t>utreach</a:t>
            </a:r>
            <a:br>
              <a:rPr lang="en-US" dirty="0" smtClean="0"/>
            </a:br>
            <a:r>
              <a:rPr lang="en-US" dirty="0" smtClean="0"/>
              <a:t>Mississippi State </a:t>
            </a:r>
            <a:r>
              <a:rPr lang="en-US" dirty="0"/>
              <a:t>U</a:t>
            </a:r>
            <a:r>
              <a:rPr lang="en-US" dirty="0" smtClean="0"/>
              <a:t>niversity Extension</a:t>
            </a:r>
            <a:r>
              <a:rPr lang="en-US" dirty="0"/>
              <a:t> </a:t>
            </a:r>
            <a:r>
              <a:rPr lang="en-US" dirty="0" smtClean="0"/>
              <a:t>Service</a:t>
            </a:r>
            <a:br>
              <a:rPr lang="en-US" dirty="0" smtClean="0"/>
            </a:br>
            <a:r>
              <a:rPr lang="en-US" dirty="0" smtClean="0"/>
              <a:t>http</a:t>
            </a:r>
            <a:r>
              <a:rPr lang="en-US" dirty="0"/>
              <a:t>://techoutreach.msucares.com</a:t>
            </a:r>
            <a:r>
              <a:rPr lang="en-US" dirty="0" smtClean="0"/>
              <a:t>/</a:t>
            </a:r>
            <a:br>
              <a:rPr lang="en-US" dirty="0" smtClean="0"/>
            </a:br>
            <a:r>
              <a:rPr lang="en-US" dirty="0" smtClean="0">
                <a:solidFill>
                  <a:srgbClr val="000000"/>
                </a:solidFill>
              </a:rPr>
              <a:t/>
            </a:r>
            <a:br>
              <a:rPr lang="en-US" dirty="0" smtClean="0">
                <a:solidFill>
                  <a:srgbClr val="000000"/>
                </a:solidFill>
              </a:rPr>
            </a:br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0514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-6670" y="2667000"/>
            <a:ext cx="12165014" cy="2106612"/>
          </a:xfrm>
          <a:prstGeom prst="rect">
            <a:avLst/>
          </a:prstGeom>
          <a:effectLst>
            <a:outerShdw blurRad="50800" dist="50800" dir="5400000" algn="ctr" rotWithShape="0">
              <a:schemeClr val="tx1"/>
            </a:outerShdw>
          </a:effectLst>
        </p:spPr>
        <p:txBody>
          <a:bodyPr vert="horz" lIns="121899" tIns="60949" rIns="121899" bIns="60949" rtlCol="0" anchor="b">
            <a:normAutofit/>
          </a:bodyPr>
          <a:lstStyle>
            <a:lvl1pPr algn="l" defTabSz="1218987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6000" dirty="0" smtClean="0">
                <a:solidFill>
                  <a:schemeClr val="bg1"/>
                </a:solidFill>
              </a:rPr>
              <a:t>Module 4</a:t>
            </a:r>
            <a:endParaRPr lang="en-US" sz="6000" dirty="0">
              <a:solidFill>
                <a:schemeClr val="bg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-6671" y="5339080"/>
            <a:ext cx="12195495" cy="1524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 Placeholder 2"/>
          <p:cNvSpPr txBox="1">
            <a:spLocks/>
          </p:cNvSpPr>
          <p:nvPr/>
        </p:nvSpPr>
        <p:spPr>
          <a:xfrm>
            <a:off x="2" y="5638800"/>
            <a:ext cx="12188823" cy="1137920"/>
          </a:xfrm>
          <a:prstGeom prst="rect">
            <a:avLst/>
          </a:prstGeom>
        </p:spPr>
        <p:txBody>
          <a:bodyPr vert="horz" lIns="121899" tIns="60949" rIns="121899" bIns="60949" rtlCol="0">
            <a:normAutofit/>
          </a:bodyPr>
          <a:lstStyle>
            <a:lvl1pPr marL="304747" indent="-304747" algn="l" defTabSz="1218987" rtl="0" eaLnBrk="1" latinLnBrk="0" hangingPunct="1">
              <a:lnSpc>
                <a:spcPct val="90000"/>
              </a:lnSpc>
              <a:spcBef>
                <a:spcPts val="1800"/>
              </a:spcBef>
              <a:buClr>
                <a:schemeClr val="accent1">
                  <a:lumMod val="75000"/>
                </a:schemeClr>
              </a:buClr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55772" indent="-304747" algn="l" defTabSz="1218987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>
                  <a:lumMod val="75000"/>
                </a:schemeClr>
              </a:buClr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6797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>
                  <a:lumMod val="75000"/>
                </a:schemeClr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57822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>
                  <a:lumMod val="75000"/>
                </a:schemeClr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08847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>
                  <a:lumMod val="75000"/>
                </a:schemeClr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59872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/>
              </a:buClr>
              <a:buFont typeface="Arial" pitchFamily="34" charset="0"/>
              <a:buChar char="•"/>
              <a:defRPr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10897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/>
              </a:buClr>
              <a:buFont typeface="Arial" pitchFamily="34" charset="0"/>
              <a:buChar char="•"/>
              <a:defRPr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61922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/>
              </a:buClr>
              <a:buFont typeface="Arial" pitchFamily="34" charset="0"/>
              <a:buChar char="•"/>
              <a:defRPr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12947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/>
              </a:buClr>
              <a:buFont typeface="Arial" pitchFamily="34" charset="0"/>
              <a:buChar char="•"/>
              <a:defRPr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3600" dirty="0" smtClean="0">
                <a:latin typeface="+mj-lt"/>
              </a:rPr>
              <a:t>Relationship Marketing</a:t>
            </a:r>
            <a:endParaRPr lang="en-US" sz="3600" dirty="0">
              <a:latin typeface="+mj-lt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3412" y="304800"/>
            <a:ext cx="2270234" cy="121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9186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89531" y="381000"/>
            <a:ext cx="9348481" cy="838200"/>
          </a:xfrm>
        </p:spPr>
        <p:txBody>
          <a:bodyPr/>
          <a:lstStyle/>
          <a:p>
            <a:r>
              <a:rPr lang="en-US" dirty="0" smtClean="0"/>
              <a:t>Relationship Marketing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Who could you build a relationship with to market your business?</a:t>
            </a:r>
          </a:p>
          <a:p>
            <a:r>
              <a:rPr lang="en-US" dirty="0" smtClean="0"/>
              <a:t>How can you use relationship marketing to build a relationship with customers?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8217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89531" y="381000"/>
            <a:ext cx="9348481" cy="838200"/>
          </a:xfrm>
        </p:spPr>
        <p:txBody>
          <a:bodyPr/>
          <a:lstStyle/>
          <a:p>
            <a:r>
              <a:rPr lang="en-US" dirty="0" smtClean="0"/>
              <a:t>Relationship Marketing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4412" y="1524000"/>
            <a:ext cx="5715000" cy="4389120"/>
          </a:xfrm>
        </p:spPr>
        <p:txBody>
          <a:bodyPr/>
          <a:lstStyle/>
          <a:p>
            <a:r>
              <a:rPr lang="en-US" dirty="0" smtClean="0"/>
              <a:t>Often very effective</a:t>
            </a:r>
          </a:p>
          <a:p>
            <a:r>
              <a:rPr lang="en-US" dirty="0" smtClean="0"/>
              <a:t>Allows you to reach new clients</a:t>
            </a:r>
          </a:p>
          <a:p>
            <a:r>
              <a:rPr lang="en-US" dirty="0" smtClean="0"/>
              <a:t>Can build an image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19369" r="29988" b="4020"/>
          <a:stretch/>
        </p:blipFill>
        <p:spPr>
          <a:xfrm>
            <a:off x="2689530" y="1524000"/>
            <a:ext cx="3087889" cy="438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8501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65412" y="381000"/>
            <a:ext cx="9372600" cy="838200"/>
          </a:xfrm>
        </p:spPr>
        <p:txBody>
          <a:bodyPr/>
          <a:lstStyle/>
          <a:p>
            <a:r>
              <a:rPr lang="en-US" dirty="0" smtClean="0"/>
              <a:t>Marketing on the Farm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half" idx="1"/>
          </p:nvPr>
        </p:nvSpPr>
        <p:spPr>
          <a:xfrm>
            <a:off x="2665412" y="1600200"/>
            <a:ext cx="9372600" cy="4495800"/>
          </a:xfrm>
        </p:spPr>
        <p:txBody>
          <a:bodyPr numCol="2">
            <a:normAutofit fontScale="70000" lnSpcReduction="20000"/>
          </a:bodyPr>
          <a:lstStyle/>
          <a:p>
            <a:pPr>
              <a:lnSpc>
                <a:spcPct val="120000"/>
              </a:lnSpc>
            </a:pPr>
            <a:r>
              <a:rPr lang="en-US" dirty="0" smtClean="0"/>
              <a:t>Customer service</a:t>
            </a:r>
          </a:p>
          <a:p>
            <a:pPr>
              <a:lnSpc>
                <a:spcPct val="120000"/>
              </a:lnSpc>
            </a:pPr>
            <a:r>
              <a:rPr lang="en-US" dirty="0" smtClean="0"/>
              <a:t>Customer follow-up</a:t>
            </a:r>
          </a:p>
          <a:p>
            <a:pPr>
              <a:lnSpc>
                <a:spcPct val="120000"/>
              </a:lnSpc>
            </a:pPr>
            <a:r>
              <a:rPr lang="en-US" dirty="0" smtClean="0"/>
              <a:t>Respond to change</a:t>
            </a:r>
          </a:p>
          <a:p>
            <a:pPr>
              <a:lnSpc>
                <a:spcPct val="120000"/>
              </a:lnSpc>
            </a:pPr>
            <a:r>
              <a:rPr lang="en-US" dirty="0" smtClean="0"/>
              <a:t>Capitalize on both logic and emotion</a:t>
            </a:r>
          </a:p>
          <a:p>
            <a:pPr>
              <a:lnSpc>
                <a:spcPct val="120000"/>
              </a:lnSpc>
            </a:pPr>
            <a:r>
              <a:rPr lang="en-US" dirty="0" smtClean="0"/>
              <a:t>Special gifts</a:t>
            </a:r>
          </a:p>
          <a:p>
            <a:pPr>
              <a:lnSpc>
                <a:spcPct val="120000"/>
              </a:lnSpc>
            </a:pPr>
            <a:r>
              <a:rPr lang="en-US" dirty="0" smtClean="0"/>
              <a:t>Create your own competitive advantage</a:t>
            </a:r>
          </a:p>
          <a:p>
            <a:pPr>
              <a:lnSpc>
                <a:spcPct val="120000"/>
              </a:lnSpc>
            </a:pPr>
            <a:r>
              <a:rPr lang="en-US" dirty="0" smtClean="0"/>
              <a:t>Nonverbal communication</a:t>
            </a:r>
          </a:p>
          <a:p>
            <a:pPr>
              <a:lnSpc>
                <a:spcPct val="120000"/>
              </a:lnSpc>
            </a:pPr>
            <a:r>
              <a:rPr lang="en-US" dirty="0" smtClean="0"/>
              <a:t>Color in advertising</a:t>
            </a:r>
          </a:p>
          <a:p>
            <a:pPr>
              <a:lnSpc>
                <a:spcPct val="120000"/>
              </a:lnSpc>
            </a:pPr>
            <a:r>
              <a:rPr lang="en-US" dirty="0" smtClean="0"/>
              <a:t>Don’t focus only on low price</a:t>
            </a:r>
          </a:p>
          <a:p>
            <a:pPr>
              <a:lnSpc>
                <a:spcPct val="120000"/>
              </a:lnSpc>
            </a:pPr>
            <a:r>
              <a:rPr lang="en-US" dirty="0" smtClean="0"/>
              <a:t>Make customers feel special; form a bond</a:t>
            </a:r>
          </a:p>
          <a:p>
            <a:pPr>
              <a:lnSpc>
                <a:spcPct val="120000"/>
              </a:lnSpc>
            </a:pPr>
            <a:r>
              <a:rPr lang="en-US" dirty="0" smtClean="0"/>
              <a:t>Offer different products</a:t>
            </a:r>
          </a:p>
          <a:p>
            <a:pPr>
              <a:lnSpc>
                <a:spcPct val="120000"/>
              </a:lnSpc>
            </a:pPr>
            <a:r>
              <a:rPr lang="en-US" dirty="0" smtClean="0"/>
              <a:t>Offer different levels of service</a:t>
            </a:r>
          </a:p>
          <a:p>
            <a:pPr>
              <a:lnSpc>
                <a:spcPct val="120000"/>
              </a:lnSpc>
            </a:pPr>
            <a:r>
              <a:rPr lang="en-US" dirty="0" smtClean="0"/>
              <a:t>Try to capture business of different market segments in order to lessen risk</a:t>
            </a:r>
          </a:p>
          <a:p>
            <a:pPr>
              <a:lnSpc>
                <a:spcPct val="120000"/>
              </a:lnSpc>
            </a:pPr>
            <a:r>
              <a:rPr lang="en-US" dirty="0" smtClean="0"/>
              <a:t>Must be very well managed in order not to have negative effects</a:t>
            </a:r>
          </a:p>
          <a:p>
            <a:pPr>
              <a:lnSpc>
                <a:spcPct val="120000"/>
              </a:lnSpc>
            </a:pPr>
            <a:endParaRPr lang="en-US" dirty="0" smtClean="0"/>
          </a:p>
          <a:p>
            <a:pPr marL="0" indent="0">
              <a:lnSpc>
                <a:spcPct val="120000"/>
              </a:lnSpc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260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381000"/>
            <a:ext cx="9448800" cy="1066800"/>
          </a:xfrm>
        </p:spPr>
        <p:txBody>
          <a:bodyPr rtlCol="0">
            <a:normAutofit fontScale="90000"/>
          </a:bodyPr>
          <a:lstStyle/>
          <a:p>
            <a:pPr marL="54864">
              <a:defRPr/>
            </a:pPr>
            <a:r>
              <a:rPr lang="en-US" dirty="0" smtClean="0"/>
              <a:t>Relationship Marketing on Your Farm </a:t>
            </a:r>
            <a:br>
              <a:rPr lang="en-US" dirty="0" smtClean="0"/>
            </a:br>
            <a:r>
              <a:rPr lang="en-US" dirty="0" smtClean="0"/>
              <a:t>= Customer Service</a:t>
            </a:r>
            <a:endParaRPr lang="en-US" dirty="0"/>
          </a:p>
        </p:txBody>
      </p:sp>
      <p:sp>
        <p:nvSpPr>
          <p:cNvPr id="27651" name="Content Placeholder 2"/>
          <p:cNvSpPr>
            <a:spLocks noGrp="1"/>
          </p:cNvSpPr>
          <p:nvPr>
            <p:ph idx="1"/>
          </p:nvPr>
        </p:nvSpPr>
        <p:spPr>
          <a:xfrm>
            <a:off x="2589212" y="1905000"/>
            <a:ext cx="8380730" cy="4267200"/>
          </a:xfrm>
        </p:spPr>
        <p:txBody>
          <a:bodyPr/>
          <a:lstStyle/>
          <a:p>
            <a:pPr eaLnBrk="1" hangingPunct="1"/>
            <a:r>
              <a:rPr lang="en-US" dirty="0" smtClean="0"/>
              <a:t>Friendly</a:t>
            </a:r>
          </a:p>
          <a:p>
            <a:pPr eaLnBrk="1" hangingPunct="1"/>
            <a:r>
              <a:rPr lang="en-US" dirty="0" smtClean="0"/>
              <a:t>Knowledgeable of subject and farm</a:t>
            </a:r>
          </a:p>
          <a:p>
            <a:pPr eaLnBrk="1" hangingPunct="1"/>
            <a:r>
              <a:rPr lang="en-US" dirty="0" smtClean="0"/>
              <a:t>Patient</a:t>
            </a:r>
          </a:p>
          <a:p>
            <a:pPr eaLnBrk="1" hangingPunct="1"/>
            <a:r>
              <a:rPr lang="en-US" dirty="0" smtClean="0"/>
              <a:t>Professional</a:t>
            </a:r>
          </a:p>
          <a:p>
            <a:pPr eaLnBrk="1" hangingPunct="1"/>
            <a:r>
              <a:rPr lang="en-US" dirty="0" smtClean="0"/>
              <a:t>Good communication skills</a:t>
            </a:r>
          </a:p>
          <a:p>
            <a:pPr eaLnBrk="1" hangingPunct="1"/>
            <a:r>
              <a:rPr lang="en-US" dirty="0" smtClean="0"/>
              <a:t>Organized</a:t>
            </a:r>
          </a:p>
        </p:txBody>
      </p:sp>
    </p:spTree>
    <p:extLst>
      <p:ext uri="{BB962C8B-B14F-4D97-AF65-F5344CB8AC3E}">
        <p14:creationId xmlns:p14="http://schemas.microsoft.com/office/powerpoint/2010/main" val="3860918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65412" y="381000"/>
            <a:ext cx="9372600" cy="762000"/>
          </a:xfrm>
        </p:spPr>
        <p:txBody>
          <a:bodyPr/>
          <a:lstStyle/>
          <a:p>
            <a:r>
              <a:rPr lang="en-US" dirty="0" smtClean="0"/>
              <a:t>Improving Customer Traffic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665412" y="1600200"/>
            <a:ext cx="4648200" cy="4572000"/>
          </a:xfrm>
        </p:spPr>
        <p:txBody>
          <a:bodyPr/>
          <a:lstStyle/>
          <a:p>
            <a:r>
              <a:rPr lang="en-US" dirty="0" smtClean="0"/>
              <a:t>Visibility</a:t>
            </a:r>
          </a:p>
          <a:p>
            <a:r>
              <a:rPr lang="en-US" dirty="0" smtClean="0"/>
              <a:t>Accessibility to telephones, electrical outlets, water, bathrooms</a:t>
            </a:r>
          </a:p>
          <a:p>
            <a:r>
              <a:rPr lang="en-US" dirty="0" smtClean="0"/>
              <a:t>Parking for customers </a:t>
            </a:r>
          </a:p>
          <a:p>
            <a:r>
              <a:rPr lang="en-US" dirty="0" smtClean="0"/>
              <a:t>Cleanliness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40396" y="1676400"/>
            <a:ext cx="2794852" cy="2794852"/>
          </a:xfr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9937" y="4800600"/>
            <a:ext cx="2533226" cy="189992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2714" y="4837210"/>
            <a:ext cx="3730216" cy="1546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5282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>
          <a:xfrm>
            <a:off x="2689531" y="381000"/>
            <a:ext cx="9348481" cy="838200"/>
          </a:xfrm>
        </p:spPr>
        <p:txBody>
          <a:bodyPr rtlCol="0">
            <a:normAutofit/>
          </a:bodyPr>
          <a:lstStyle/>
          <a:p>
            <a:pPr marL="54864">
              <a:defRPr/>
            </a:pPr>
            <a:r>
              <a:rPr lang="en-US" dirty="0" smtClean="0"/>
              <a:t>Place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Convenience</a:t>
            </a:r>
          </a:p>
          <a:p>
            <a:pPr eaLnBrk="1" hangingPunct="1"/>
            <a:r>
              <a:rPr lang="en-US" dirty="0" smtClean="0"/>
              <a:t>Quality</a:t>
            </a:r>
          </a:p>
          <a:p>
            <a:pPr eaLnBrk="1" hangingPunct="1"/>
            <a:r>
              <a:rPr lang="en-US" dirty="0" smtClean="0"/>
              <a:t>Appearance</a:t>
            </a:r>
          </a:p>
          <a:p>
            <a:pPr eaLnBrk="1" hangingPunct="1"/>
            <a:r>
              <a:rPr lang="en-US" dirty="0" smtClean="0"/>
              <a:t>Functionality</a:t>
            </a:r>
          </a:p>
          <a:p>
            <a:pPr eaLnBrk="1" hangingPunct="1"/>
            <a:r>
              <a:rPr lang="en-US" dirty="0" smtClean="0"/>
              <a:t>Safety</a:t>
            </a:r>
          </a:p>
          <a:p>
            <a:pPr eaLnBrk="1" hangingPunct="1"/>
            <a:r>
              <a:rPr lang="en-US" dirty="0" smtClean="0"/>
              <a:t>Staff</a:t>
            </a:r>
          </a:p>
        </p:txBody>
      </p:sp>
    </p:spTree>
    <p:extLst>
      <p:ext uri="{BB962C8B-B14F-4D97-AF65-F5344CB8AC3E}">
        <p14:creationId xmlns:p14="http://schemas.microsoft.com/office/powerpoint/2010/main" val="1500577854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-6670" y="2667000"/>
            <a:ext cx="12165014" cy="2106612"/>
          </a:xfrm>
          <a:prstGeom prst="rect">
            <a:avLst/>
          </a:prstGeom>
          <a:effectLst>
            <a:outerShdw blurRad="50800" dist="50800" dir="5400000" algn="ctr" rotWithShape="0">
              <a:schemeClr val="tx1"/>
            </a:outerShdw>
          </a:effectLst>
        </p:spPr>
        <p:txBody>
          <a:bodyPr vert="horz" lIns="121899" tIns="60949" rIns="121899" bIns="60949" rtlCol="0" anchor="b">
            <a:normAutofit/>
          </a:bodyPr>
          <a:lstStyle>
            <a:lvl1pPr algn="l" defTabSz="1218987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6000" dirty="0" smtClean="0">
                <a:solidFill>
                  <a:schemeClr val="bg1"/>
                </a:solidFill>
              </a:rPr>
              <a:t>Module 5</a:t>
            </a:r>
            <a:endParaRPr lang="en-US" sz="6000" dirty="0">
              <a:solidFill>
                <a:schemeClr val="bg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-6671" y="5339080"/>
            <a:ext cx="12195495" cy="1524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 Placeholder 2"/>
          <p:cNvSpPr txBox="1">
            <a:spLocks/>
          </p:cNvSpPr>
          <p:nvPr/>
        </p:nvSpPr>
        <p:spPr>
          <a:xfrm>
            <a:off x="2" y="5638800"/>
            <a:ext cx="12188823" cy="1137920"/>
          </a:xfrm>
          <a:prstGeom prst="rect">
            <a:avLst/>
          </a:prstGeom>
        </p:spPr>
        <p:txBody>
          <a:bodyPr vert="horz" lIns="121899" tIns="60949" rIns="121899" bIns="60949" rtlCol="0">
            <a:normAutofit/>
          </a:bodyPr>
          <a:lstStyle>
            <a:lvl1pPr marL="304747" indent="-304747" algn="l" defTabSz="1218987" rtl="0" eaLnBrk="1" latinLnBrk="0" hangingPunct="1">
              <a:lnSpc>
                <a:spcPct val="90000"/>
              </a:lnSpc>
              <a:spcBef>
                <a:spcPts val="1800"/>
              </a:spcBef>
              <a:buClr>
                <a:schemeClr val="accent1">
                  <a:lumMod val="75000"/>
                </a:schemeClr>
              </a:buClr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55772" indent="-304747" algn="l" defTabSz="1218987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>
                  <a:lumMod val="75000"/>
                </a:schemeClr>
              </a:buClr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6797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>
                  <a:lumMod val="75000"/>
                </a:schemeClr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57822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>
                  <a:lumMod val="75000"/>
                </a:schemeClr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08847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>
                  <a:lumMod val="75000"/>
                </a:schemeClr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59872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/>
              </a:buClr>
              <a:buFont typeface="Arial" pitchFamily="34" charset="0"/>
              <a:buChar char="•"/>
              <a:defRPr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10897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/>
              </a:buClr>
              <a:buFont typeface="Arial" pitchFamily="34" charset="0"/>
              <a:buChar char="•"/>
              <a:defRPr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61922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/>
              </a:buClr>
              <a:buFont typeface="Arial" pitchFamily="34" charset="0"/>
              <a:buChar char="•"/>
              <a:defRPr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12947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/>
              </a:buClr>
              <a:buFont typeface="Arial" pitchFamily="34" charset="0"/>
              <a:buChar char="•"/>
              <a:defRPr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3600" dirty="0" smtClean="0">
                <a:latin typeface="+mj-lt"/>
              </a:rPr>
              <a:t>Developing Marketing Goals</a:t>
            </a:r>
            <a:endParaRPr lang="en-US" sz="3600" dirty="0">
              <a:latin typeface="+mj-lt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3412" y="304800"/>
            <a:ext cx="2270234" cy="121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170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65412" y="381000"/>
            <a:ext cx="9372600" cy="838200"/>
          </a:xfrm>
        </p:spPr>
        <p:txBody>
          <a:bodyPr/>
          <a:lstStyle/>
          <a:p>
            <a:r>
              <a:rPr lang="en-US" dirty="0" smtClean="0"/>
              <a:t>Developing Marketing Plan Goals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665412" y="1828800"/>
            <a:ext cx="8763000" cy="4191000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/>
              <a:t>Remember SMART goals.</a:t>
            </a:r>
          </a:p>
          <a:p>
            <a:r>
              <a:rPr lang="en-US" dirty="0" smtClean="0"/>
              <a:t>Determine what is unique about your business.</a:t>
            </a:r>
          </a:p>
          <a:p>
            <a:r>
              <a:rPr lang="en-US" dirty="0" smtClean="0"/>
              <a:t>Identify your target market.</a:t>
            </a:r>
          </a:p>
          <a:p>
            <a:r>
              <a:rPr lang="en-US" dirty="0" smtClean="0"/>
              <a:t>Determine how you will reach this market.</a:t>
            </a:r>
          </a:p>
          <a:p>
            <a:r>
              <a:rPr lang="en-US" dirty="0" smtClean="0"/>
              <a:t>Choose your message.</a:t>
            </a:r>
          </a:p>
          <a:p>
            <a:r>
              <a:rPr lang="en-US" dirty="0" smtClean="0"/>
              <a:t>Set a goal for this marketing initiative.</a:t>
            </a:r>
          </a:p>
          <a:p>
            <a:r>
              <a:rPr lang="en-US" dirty="0"/>
              <a:t>Set a date.</a:t>
            </a:r>
          </a:p>
          <a:p>
            <a:r>
              <a:rPr lang="en-US" dirty="0"/>
              <a:t>Get started</a:t>
            </a:r>
            <a:r>
              <a:rPr lang="en-US" dirty="0" smtClean="0"/>
              <a:t>.	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8154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>
          <a:xfrm>
            <a:off x="2689531" y="381000"/>
            <a:ext cx="9348481" cy="838200"/>
          </a:xfrm>
        </p:spPr>
        <p:txBody>
          <a:bodyPr rtlCol="0">
            <a:normAutofit/>
          </a:bodyPr>
          <a:lstStyle/>
          <a:p>
            <a:pPr marL="54864">
              <a:defRPr/>
            </a:pPr>
            <a:r>
              <a:rPr lang="en-US" dirty="0" smtClean="0"/>
              <a:t>Things to Remember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Lack of time drives trends (convenience)</a:t>
            </a:r>
          </a:p>
          <a:p>
            <a:pPr eaLnBrk="1" hangingPunct="1"/>
            <a:r>
              <a:rPr lang="en-US" dirty="0" smtClean="0"/>
              <a:t>Frontline employees</a:t>
            </a:r>
          </a:p>
          <a:p>
            <a:pPr eaLnBrk="1" hangingPunct="1"/>
            <a:r>
              <a:rPr lang="en-US" dirty="0" smtClean="0"/>
              <a:t>Experience (What kind of experience are you selling? Does your business fully reflect this?)</a:t>
            </a:r>
          </a:p>
          <a:p>
            <a:pPr eaLnBrk="1" hangingPunct="1"/>
            <a:r>
              <a:rPr lang="en-US" dirty="0" smtClean="0"/>
              <a:t>Make it easy!</a:t>
            </a:r>
          </a:p>
        </p:txBody>
      </p:sp>
    </p:spTree>
    <p:extLst>
      <p:ext uri="{BB962C8B-B14F-4D97-AF65-F5344CB8AC3E}">
        <p14:creationId xmlns:p14="http://schemas.microsoft.com/office/powerpoint/2010/main" val="3737940851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/>
          <p:cNvSpPr>
            <a:spLocks noGrp="1" noChangeArrowheads="1"/>
          </p:cNvSpPr>
          <p:nvPr>
            <p:ph type="title"/>
          </p:nvPr>
        </p:nvSpPr>
        <p:spPr>
          <a:xfrm>
            <a:off x="2665412" y="381000"/>
            <a:ext cx="9372600" cy="838200"/>
          </a:xfrm>
        </p:spPr>
        <p:txBody>
          <a:bodyPr rtlCol="0">
            <a:normAutofit/>
          </a:bodyPr>
          <a:lstStyle/>
          <a:p>
            <a:pPr marL="54864">
              <a:defRPr/>
            </a:pPr>
            <a:r>
              <a:rPr lang="en-US" dirty="0" smtClean="0"/>
              <a:t>Conclusion</a:t>
            </a:r>
          </a:p>
        </p:txBody>
      </p:sp>
      <p:sp>
        <p:nvSpPr>
          <p:cNvPr id="36867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6094412" y="1529080"/>
            <a:ext cx="4648200" cy="4572000"/>
          </a:xfrm>
        </p:spPr>
        <p:txBody>
          <a:bodyPr/>
          <a:lstStyle/>
          <a:p>
            <a:pPr eaLnBrk="1" hangingPunct="1"/>
            <a:r>
              <a:rPr lang="en-US" dirty="0" smtClean="0"/>
              <a:t>Plan.</a:t>
            </a:r>
          </a:p>
          <a:p>
            <a:pPr eaLnBrk="1" hangingPunct="1"/>
            <a:r>
              <a:rPr lang="en-US" dirty="0" smtClean="0"/>
              <a:t>Know your product and customer.</a:t>
            </a:r>
          </a:p>
          <a:p>
            <a:pPr eaLnBrk="1" hangingPunct="1"/>
            <a:r>
              <a:rPr lang="en-US" dirty="0" smtClean="0"/>
              <a:t>Take marketing seriously.</a:t>
            </a:r>
          </a:p>
          <a:p>
            <a:pPr eaLnBrk="1" hangingPunct="1"/>
            <a:r>
              <a:rPr lang="en-US" dirty="0" smtClean="0"/>
              <a:t>Be creative.</a:t>
            </a:r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sz="half" idx="2"/>
          </p:nvPr>
        </p:nvPicPr>
        <p:blipFill rotWithShape="1">
          <a:blip r:embed="rId3"/>
          <a:srcRect l="18756" r="17161"/>
          <a:stretch/>
        </p:blipFill>
        <p:spPr>
          <a:xfrm>
            <a:off x="2741612" y="1544320"/>
            <a:ext cx="3124200" cy="36564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4634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65412" y="381000"/>
            <a:ext cx="9372600" cy="838200"/>
          </a:xfrm>
        </p:spPr>
        <p:txBody>
          <a:bodyPr/>
          <a:lstStyle/>
          <a:p>
            <a:r>
              <a:rPr lang="en-US" dirty="0" smtClean="0"/>
              <a:t>Next Steps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665412" y="1600200"/>
            <a:ext cx="9220200" cy="4572000"/>
          </a:xfrm>
        </p:spPr>
        <p:txBody>
          <a:bodyPr numCol="2">
            <a:normAutofit/>
          </a:bodyPr>
          <a:lstStyle/>
          <a:p>
            <a:r>
              <a:rPr lang="en-US" sz="2400" dirty="0" smtClean="0"/>
              <a:t>Each farm or business will complete a marketing plan.</a:t>
            </a:r>
          </a:p>
          <a:p>
            <a:r>
              <a:rPr lang="en-US" sz="2400" dirty="0" smtClean="0"/>
              <a:t>Each farm or business will give a  3–5 minute presentation to the group about its marketing plan.</a:t>
            </a:r>
          </a:p>
          <a:p>
            <a:r>
              <a:rPr lang="en-US" sz="2400" dirty="0" smtClean="0"/>
              <a:t>The group will provide constructive criticism and share ideas.</a:t>
            </a:r>
          </a:p>
          <a:p>
            <a:r>
              <a:rPr lang="en-US" sz="2400" dirty="0"/>
              <a:t>Invite </a:t>
            </a:r>
            <a:r>
              <a:rPr lang="en-US" sz="2400" dirty="0" smtClean="0"/>
              <a:t>a marketing </a:t>
            </a:r>
            <a:r>
              <a:rPr lang="en-US" sz="2400" dirty="0"/>
              <a:t>specialist to view presentations and provide feedback.</a:t>
            </a:r>
          </a:p>
          <a:p>
            <a:r>
              <a:rPr lang="en-US" sz="2400" dirty="0"/>
              <a:t>Contact </a:t>
            </a:r>
            <a:r>
              <a:rPr lang="en-US" sz="2400" dirty="0" smtClean="0"/>
              <a:t>the MSU Extension Center for </a:t>
            </a:r>
            <a:r>
              <a:rPr lang="en-US" sz="2400" dirty="0"/>
              <a:t>Technology Outreach </a:t>
            </a:r>
            <a:r>
              <a:rPr lang="en-US" sz="2400" dirty="0" smtClean="0"/>
              <a:t>for </a:t>
            </a:r>
            <a:r>
              <a:rPr lang="en-US" sz="2400" dirty="0"/>
              <a:t>any additional technical assistance or workshops.</a:t>
            </a:r>
          </a:p>
          <a:p>
            <a:r>
              <a:rPr lang="en-US" sz="2400" dirty="0"/>
              <a:t>Schedule </a:t>
            </a:r>
            <a:r>
              <a:rPr lang="en-US" sz="2400" dirty="0" smtClean="0"/>
              <a:t>a follow-up </a:t>
            </a:r>
            <a:r>
              <a:rPr lang="en-US" sz="2400" dirty="0"/>
              <a:t>meeting or visits every </a:t>
            </a:r>
            <a:r>
              <a:rPr lang="en-US" sz="2400" dirty="0" smtClean="0"/>
              <a:t>3–4 </a:t>
            </a:r>
            <a:r>
              <a:rPr lang="en-US" sz="2400" dirty="0"/>
              <a:t>months to evaluate </a:t>
            </a:r>
            <a:r>
              <a:rPr lang="en-US" sz="2400" dirty="0" smtClean="0"/>
              <a:t>progress.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629294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89531" y="381000"/>
            <a:ext cx="9348481" cy="8382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Supplemental Material Available Upon Request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Virtual tourism</a:t>
            </a:r>
          </a:p>
          <a:p>
            <a:r>
              <a:rPr lang="en-US" dirty="0" smtClean="0"/>
              <a:t>Case study</a:t>
            </a:r>
          </a:p>
          <a:p>
            <a:r>
              <a:rPr lang="en-US" dirty="0" smtClean="0"/>
              <a:t>Using tourism trend sites</a:t>
            </a:r>
          </a:p>
          <a:p>
            <a:r>
              <a:rPr lang="en-US" dirty="0" smtClean="0"/>
              <a:t>Creating a local foods tour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3003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Cooking 16x9">
  <a:themeElements>
    <a:clrScheme name="Grow Your Brand">
      <a:dk1>
        <a:srgbClr val="000000"/>
      </a:dk1>
      <a:lt1>
        <a:srgbClr val="FFFFFF"/>
      </a:lt1>
      <a:dk2>
        <a:srgbClr val="7F7F7F"/>
      </a:dk2>
      <a:lt2>
        <a:srgbClr val="E6E6E6"/>
      </a:lt2>
      <a:accent1>
        <a:srgbClr val="13A247"/>
      </a:accent1>
      <a:accent2>
        <a:srgbClr val="276AA5"/>
      </a:accent2>
      <a:accent3>
        <a:srgbClr val="FE750E"/>
      </a:accent3>
      <a:accent4>
        <a:srgbClr val="F23610"/>
      </a:accent4>
      <a:accent5>
        <a:srgbClr val="7C283A"/>
      </a:accent5>
      <a:accent6>
        <a:srgbClr val="3E7520"/>
      </a:accent6>
      <a:hlink>
        <a:srgbClr val="89C01C"/>
      </a:hlink>
      <a:folHlink>
        <a:srgbClr val="A6A6A6"/>
      </a:folHlink>
    </a:clrScheme>
    <a:fontScheme name="Franklin Gothic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1SubtleSolids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l="180000" t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resh food presentation (widescreen).potx" id="{63DD3034-9CB5-4B6F-BCA0-530A5E267AB2}" vid="{9783A5E3-1DF2-4F3C-8902-0C2EB8A188D6}"/>
    </a:ext>
  </a:extLst>
</a:theme>
</file>

<file path=ppt/theme/theme2.xml><?xml version="1.0" encoding="utf-8"?>
<a:theme xmlns:a="http://schemas.openxmlformats.org/drawingml/2006/main" name="Office Theme">
  <a:themeElements>
    <a:clrScheme name="Cooking_16x9">
      <a:dk1>
        <a:srgbClr val="000000"/>
      </a:dk1>
      <a:lt1>
        <a:sysClr val="window" lastClr="FFFFFF"/>
      </a:lt1>
      <a:dk2>
        <a:srgbClr val="7F7F7F"/>
      </a:dk2>
      <a:lt2>
        <a:srgbClr val="E6E6E6"/>
      </a:lt2>
      <a:accent1>
        <a:srgbClr val="89C01C"/>
      </a:accent1>
      <a:accent2>
        <a:srgbClr val="FCB22C"/>
      </a:accent2>
      <a:accent3>
        <a:srgbClr val="FE750E"/>
      </a:accent3>
      <a:accent4>
        <a:srgbClr val="F23610"/>
      </a:accent4>
      <a:accent5>
        <a:srgbClr val="7C283A"/>
      </a:accent5>
      <a:accent6>
        <a:srgbClr val="3E7520"/>
      </a:accent6>
      <a:hlink>
        <a:srgbClr val="89C01C"/>
      </a:hlink>
      <a:folHlink>
        <a:srgbClr val="A6A6A6"/>
      </a:folHlink>
    </a:clrScheme>
    <a:fontScheme name="Constantia">
      <a:majorFont>
        <a:latin typeface="Constant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nstant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1SubtleSolids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l="180000" t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Cooking_16x9">
      <a:dk1>
        <a:srgbClr val="000000"/>
      </a:dk1>
      <a:lt1>
        <a:sysClr val="window" lastClr="FFFFFF"/>
      </a:lt1>
      <a:dk2>
        <a:srgbClr val="7F7F7F"/>
      </a:dk2>
      <a:lt2>
        <a:srgbClr val="E6E6E6"/>
      </a:lt2>
      <a:accent1>
        <a:srgbClr val="89C01C"/>
      </a:accent1>
      <a:accent2>
        <a:srgbClr val="FCB22C"/>
      </a:accent2>
      <a:accent3>
        <a:srgbClr val="FE750E"/>
      </a:accent3>
      <a:accent4>
        <a:srgbClr val="F23610"/>
      </a:accent4>
      <a:accent5>
        <a:srgbClr val="7C283A"/>
      </a:accent5>
      <a:accent6>
        <a:srgbClr val="3E7520"/>
      </a:accent6>
      <a:hlink>
        <a:srgbClr val="89C01C"/>
      </a:hlink>
      <a:folHlink>
        <a:srgbClr val="A6A6A6"/>
      </a:folHlink>
    </a:clrScheme>
    <a:fontScheme name="Constantia">
      <a:majorFont>
        <a:latin typeface="Constant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nstant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1SubtleSolids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l="180000" t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VSO_x0020_item_x0020_id xmlns="40262f94-9f35-4ac3-9a90-690165a166b7" xsi:nil="true"/>
    <Assetid_x0020_ xmlns="40262f94-9f35-4ac3-9a90-690165a166b7" xsi:nil="true"/>
    <Item_x0020_Details xmlns="40262f94-9f35-4ac3-9a90-690165a166b7" xsi:nil="true"/>
    <Template_x0020_details xmlns="40262f94-9f35-4ac3-9a90-690165a166b7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A3F7D94069FF64A86F7DFF56D60E3BE" ma:contentTypeVersion="6" ma:contentTypeDescription="Create a new document." ma:contentTypeScope="" ma:versionID="c32302c77d4085ecf495bdddb7f5e889">
  <xsd:schema xmlns:xsd="http://www.w3.org/2001/XMLSchema" xmlns:xs="http://www.w3.org/2001/XMLSchema" xmlns:p="http://schemas.microsoft.com/office/2006/metadata/properties" xmlns:ns2="a4f35948-e619-41b3-aa29-22878b09cfd2" xmlns:ns3="40262f94-9f35-4ac3-9a90-690165a166b7" targetNamespace="http://schemas.microsoft.com/office/2006/metadata/properties" ma:root="true" ma:fieldsID="4ab5ae46be95f9d0be6107e8200be7a2" ns2:_="" ns3:_="">
    <xsd:import namespace="a4f35948-e619-41b3-aa29-22878b09cfd2"/>
    <xsd:import namespace="40262f94-9f35-4ac3-9a90-690165a166b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VSO_x0020_item_x0020_id" minOccurs="0"/>
                <xsd:element ref="ns3:Item_x0020_Details" minOccurs="0"/>
                <xsd:element ref="ns3:Template_x0020_details" minOccurs="0"/>
                <xsd:element ref="ns3:Assetid_x0020_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4f35948-e619-41b3-aa29-22878b09cfd2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0262f94-9f35-4ac3-9a90-690165a166b7" elementFormDefault="qualified">
    <xsd:import namespace="http://schemas.microsoft.com/office/2006/documentManagement/types"/>
    <xsd:import namespace="http://schemas.microsoft.com/office/infopath/2007/PartnerControls"/>
    <xsd:element name="VSO_x0020_item_x0020_id" ma:index="10" nillable="true" ma:displayName="VSO item id" ma:description="Please add the bug number to refer to VSO items." ma:internalName="VSO_x0020_item_x0020_id">
      <xsd:simpleType>
        <xsd:restriction base="dms:Text">
          <xsd:maxLength value="255"/>
        </xsd:restriction>
      </xsd:simpleType>
    </xsd:element>
    <xsd:element name="Item_x0020_Details" ma:index="11" nillable="true" ma:displayName="Item Details" ma:internalName="Item_x0020_Details">
      <xsd:simpleType>
        <xsd:restriction base="dms:Note">
          <xsd:maxLength value="255"/>
        </xsd:restriction>
      </xsd:simpleType>
    </xsd:element>
    <xsd:element name="Template_x0020_details" ma:index="12" nillable="true" ma:displayName="Template details" ma:internalName="Template_x0020_details">
      <xsd:simpleType>
        <xsd:restriction base="dms:Text"/>
      </xsd:simpleType>
    </xsd:element>
    <xsd:element name="Assetid_x0020_" ma:index="13" nillable="true" ma:displayName="Assetid " ma:internalName="Assetid_x0020_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E700CCB-20BA-4760-AB9F-AC3B63ED32E0}">
  <ds:schemaRefs>
    <ds:schemaRef ds:uri="40262f94-9f35-4ac3-9a90-690165a166b7"/>
    <ds:schemaRef ds:uri="http://purl.org/dc/elements/1.1/"/>
    <ds:schemaRef ds:uri="http://schemas.openxmlformats.org/package/2006/metadata/core-properties"/>
    <ds:schemaRef ds:uri="http://schemas.microsoft.com/office/2006/documentManagement/types"/>
    <ds:schemaRef ds:uri="http://purl.org/dc/terms/"/>
    <ds:schemaRef ds:uri="http://www.w3.org/XML/1998/namespace"/>
    <ds:schemaRef ds:uri="http://purl.org/dc/dcmitype/"/>
    <ds:schemaRef ds:uri="http://schemas.microsoft.com/office/infopath/2007/PartnerControls"/>
    <ds:schemaRef ds:uri="a4f35948-e619-41b3-aa29-22878b09cfd2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FB14945D-DABB-422F-9B28-D299995C922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4f35948-e619-41b3-aa29-22878b09cfd2"/>
    <ds:schemaRef ds:uri="40262f94-9f35-4ac3-9a90-690165a166b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308942AA-0721-4324-BC2C-A3CB43F24E7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3311</TotalTime>
  <Words>1767</Words>
  <Application>Microsoft Macintosh PowerPoint</Application>
  <PresentationFormat>Custom</PresentationFormat>
  <Paragraphs>353</Paragraphs>
  <Slides>48</Slides>
  <Notes>48</Notes>
  <HiddenSlides>0</HiddenSlides>
  <MMClips>9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48</vt:i4>
      </vt:variant>
    </vt:vector>
  </HeadingPairs>
  <TitlesOfParts>
    <vt:vector size="49" baseType="lpstr">
      <vt:lpstr>Cooking 16x9</vt:lpstr>
      <vt:lpstr>PowerPoint Presentation</vt:lpstr>
      <vt:lpstr>PowerPoint Presentation</vt:lpstr>
      <vt:lpstr>PowerPoint Presentation</vt:lpstr>
      <vt:lpstr>Creating a Plan</vt:lpstr>
      <vt:lpstr>4 Ps of Marketing</vt:lpstr>
      <vt:lpstr>Marketing Communication Mix</vt:lpstr>
      <vt:lpstr>Potential Markets for Local Foods  Which Is Right for You?</vt:lpstr>
      <vt:lpstr>PowerPoint Presentation</vt:lpstr>
      <vt:lpstr>Cost-Friendly Options</vt:lpstr>
      <vt:lpstr>Brand Identification</vt:lpstr>
      <vt:lpstr>Identify Stakeholders </vt:lpstr>
      <vt:lpstr>Unusual Partners</vt:lpstr>
      <vt:lpstr>Possible Partners Worksheet</vt:lpstr>
      <vt:lpstr>Approaching Possible Partners</vt:lpstr>
      <vt:lpstr>Work on Your People Skills!</vt:lpstr>
      <vt:lpstr>More Tips</vt:lpstr>
      <vt:lpstr>Sales</vt:lpstr>
      <vt:lpstr>PowerPoint Presentation</vt:lpstr>
      <vt:lpstr>What’s Out There?</vt:lpstr>
      <vt:lpstr>Why Is Digital Marketing Important?</vt:lpstr>
      <vt:lpstr>Meeting the Needs of Your Target</vt:lpstr>
      <vt:lpstr>Social Media: What Is It?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Social Media: Pinterest Nearly 45 million users in the U.S.</vt:lpstr>
      <vt:lpstr>Social Media: Pinterest Nearly 45 million users in the U.S.</vt:lpstr>
      <vt:lpstr>Email Marketing</vt:lpstr>
      <vt:lpstr>Websites</vt:lpstr>
      <vt:lpstr>Where Do I Start?</vt:lpstr>
      <vt:lpstr> Lauren-Colby Lindley Extension Instructor (662) 325-2596 lcl103@msstate.edu   Center for Technology Outreach Mississippi State University Extension Service http://techoutreach.msucares.com/  </vt:lpstr>
      <vt:lpstr>PowerPoint Presentation</vt:lpstr>
      <vt:lpstr>Relationship Marketing</vt:lpstr>
      <vt:lpstr>Relationship Marketing</vt:lpstr>
      <vt:lpstr>Marketing on the Farm</vt:lpstr>
      <vt:lpstr>Relationship Marketing on Your Farm  = Customer Service</vt:lpstr>
      <vt:lpstr>Improving Customer Traffic</vt:lpstr>
      <vt:lpstr>Place</vt:lpstr>
      <vt:lpstr>PowerPoint Presentation</vt:lpstr>
      <vt:lpstr>Developing Marketing Plan Goals</vt:lpstr>
      <vt:lpstr>Things to Remember</vt:lpstr>
      <vt:lpstr>Conclusion</vt:lpstr>
      <vt:lpstr>Next Steps</vt:lpstr>
      <vt:lpstr>Supplemental Material Available Upon Request</vt:lpstr>
    </vt:vector>
  </TitlesOfParts>
  <Company>MSU-ES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Layout</dc:title>
  <dc:creator>Windows User</dc:creator>
  <cp:lastModifiedBy>NoneGiven</cp:lastModifiedBy>
  <cp:revision>609</cp:revision>
  <cp:lastPrinted>2017-04-27T16:11:53Z</cp:lastPrinted>
  <dcterms:created xsi:type="dcterms:W3CDTF">2017-04-03T20:41:59Z</dcterms:created>
  <dcterms:modified xsi:type="dcterms:W3CDTF">2017-07-19T16:08:31Z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nternalTags">
    <vt:lpwstr/>
  </property>
  <property fmtid="{D5CDD505-2E9C-101B-9397-08002B2CF9AE}" pid="3" name="ContentTypeId">
    <vt:lpwstr>0x010100AA3F7D94069FF64A86F7DFF56D60E3BE</vt:lpwstr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CampaignTags">
    <vt:lpwstr/>
  </property>
  <property fmtid="{D5CDD505-2E9C-101B-9397-08002B2CF9AE}" pid="7" name="ScenarioTags">
    <vt:lpwstr/>
  </property>
</Properties>
</file>